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0" r:id="rId2"/>
    <p:sldId id="268" r:id="rId3"/>
    <p:sldId id="295" r:id="rId4"/>
    <p:sldId id="269" r:id="rId5"/>
    <p:sldId id="310" r:id="rId6"/>
    <p:sldId id="300" r:id="rId7"/>
    <p:sldId id="302" r:id="rId8"/>
    <p:sldId id="280" r:id="rId9"/>
    <p:sldId id="297" r:id="rId10"/>
    <p:sldId id="298" r:id="rId11"/>
    <p:sldId id="292" r:id="rId12"/>
    <p:sldId id="291" r:id="rId13"/>
    <p:sldId id="279" r:id="rId14"/>
    <p:sldId id="286" r:id="rId15"/>
    <p:sldId id="285" r:id="rId16"/>
    <p:sldId id="293" r:id="rId17"/>
    <p:sldId id="299" r:id="rId18"/>
    <p:sldId id="284" r:id="rId19"/>
    <p:sldId id="296" r:id="rId20"/>
    <p:sldId id="306" r:id="rId21"/>
    <p:sldId id="257" r:id="rId22"/>
    <p:sldId id="272" r:id="rId23"/>
    <p:sldId id="287" r:id="rId24"/>
    <p:sldId id="288" r:id="rId25"/>
    <p:sldId id="294" r:id="rId26"/>
    <p:sldId id="259" r:id="rId27"/>
    <p:sldId id="276" r:id="rId28"/>
    <p:sldId id="266" r:id="rId29"/>
    <p:sldId id="290" r:id="rId30"/>
    <p:sldId id="289" r:id="rId31"/>
    <p:sldId id="303" r:id="rId32"/>
    <p:sldId id="308" r:id="rId33"/>
    <p:sldId id="305" r:id="rId34"/>
    <p:sldId id="304" r:id="rId35"/>
    <p:sldId id="274" r:id="rId36"/>
    <p:sldId id="309" r:id="rId37"/>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78" autoAdjust="0"/>
  </p:normalViewPr>
  <p:slideViewPr>
    <p:cSldViewPr>
      <p:cViewPr varScale="1">
        <p:scale>
          <a:sx n="123" d="100"/>
          <a:sy n="123" d="100"/>
        </p:scale>
        <p:origin x="298" y="8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Desktop\&#1050;&#1085;&#1080;&#1075;&#1072;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dmin\Desktop\&#1054;&#1179;&#1091;%20&#1090;&#1199;&#1088;&#1090;&#1082;&#1110;&#1089;&#1110;%207%20&#1089;&#1099;&#108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kk-KZ" sz="1000" b="1">
                <a:effectLst/>
                <a:latin typeface="Times New Roman" pitchFamily="18" charset="0"/>
                <a:cs typeface="Times New Roman" pitchFamily="18" charset="0"/>
              </a:rPr>
              <a:t>«Темперамент формуласы»   тесті (А.Белов бойынша)  әдістемесінің қорытындысы</a:t>
            </a:r>
            <a:r>
              <a:rPr lang="ru-RU" sz="1000">
                <a:latin typeface="Times New Roman" pitchFamily="18" charset="0"/>
                <a:cs typeface="Times New Roman" pitchFamily="18" charset="0"/>
              </a:rPr>
              <a:t> </a:t>
            </a:r>
            <a:r>
              <a:rPr lang="ru-RU" sz="1000" b="1" i="0" u="none" strike="noStrike" baseline="0">
                <a:latin typeface="Times New Roman" pitchFamily="18" charset="0"/>
                <a:cs typeface="Times New Roman" pitchFamily="18" charset="0"/>
              </a:rPr>
              <a:t> </a:t>
            </a:r>
          </a:p>
          <a:p>
            <a:pPr>
              <a:defRPr/>
            </a:pPr>
            <a:r>
              <a:rPr lang="ru-RU" sz="1000" b="1" i="0" u="none" strike="noStrike" baseline="0">
                <a:latin typeface="Times New Roman" pitchFamily="18" charset="0"/>
                <a:cs typeface="Times New Roman" pitchFamily="18" charset="0"/>
              </a:rPr>
              <a:t>7  "А" сыныбы</a:t>
            </a:r>
            <a:endParaRPr lang="ru-RU" sz="1000">
              <a:latin typeface="Times New Roman" pitchFamily="18" charset="0"/>
              <a:cs typeface="Times New Roman" pitchFamily="18" charset="0"/>
            </a:endParaRPr>
          </a:p>
        </c:rich>
      </c:tx>
      <c:layout>
        <c:manualLayout>
          <c:xMode val="edge"/>
          <c:yMode val="edge"/>
          <c:x val="2.7072076086164017E-2"/>
          <c:y val="0"/>
        </c:manualLayout>
      </c:layout>
      <c:overlay val="0"/>
    </c:title>
    <c:autoTitleDeleted val="0"/>
    <c:plotArea>
      <c:layout>
        <c:manualLayout>
          <c:layoutTarget val="inner"/>
          <c:xMode val="edge"/>
          <c:yMode val="edge"/>
          <c:x val="2.1384136858475893E-2"/>
          <c:y val="0.41531236028868351"/>
          <c:w val="0.9572317262830482"/>
          <c:h val="0.30628871999343071"/>
        </c:manualLayout>
      </c:layout>
      <c:lineChart>
        <c:grouping val="stacked"/>
        <c:varyColors val="0"/>
        <c:ser>
          <c:idx val="0"/>
          <c:order val="0"/>
          <c:marker>
            <c:symbol val="none"/>
          </c:marker>
          <c:dLbls>
            <c:dLbl>
              <c:idx val="0"/>
              <c:tx>
                <c:rich>
                  <a:bodyPr/>
                  <a:lstStyle/>
                  <a:p>
                    <a:r>
                      <a:rPr lang="kk-KZ"/>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E06-4AB0-8DBF-6CC9F4BD1ED6}"/>
                </c:ext>
              </c:extLst>
            </c:dLbl>
            <c:dLbl>
              <c:idx val="1"/>
              <c:tx>
                <c:rich>
                  <a:bodyPr/>
                  <a:lstStyle/>
                  <a:p>
                    <a:r>
                      <a:rPr lang="kk-KZ"/>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E06-4AB0-8DBF-6CC9F4BD1ED6}"/>
                </c:ext>
              </c:extLst>
            </c:dLbl>
            <c:dLbl>
              <c:idx val="2"/>
              <c:tx>
                <c:rich>
                  <a:bodyPr/>
                  <a:lstStyle/>
                  <a:p>
                    <a:r>
                      <a:rPr lang="kk-KZ"/>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E06-4AB0-8DBF-6CC9F4BD1ED6}"/>
                </c:ext>
              </c:extLst>
            </c:dLbl>
            <c:dLbl>
              <c:idx val="3"/>
              <c:tx>
                <c:rich>
                  <a:bodyPr/>
                  <a:lstStyle/>
                  <a:p>
                    <a:r>
                      <a:rPr lang="kk-KZ"/>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E06-4AB0-8DBF-6CC9F4BD1ED6}"/>
                </c:ext>
              </c:extLst>
            </c:dLbl>
            <c:spPr>
              <a:noFill/>
              <a:ln>
                <a:noFill/>
              </a:ln>
              <a:effectLst/>
            </c:spPr>
            <c:txPr>
              <a:bodyPr/>
              <a:lstStyle/>
              <a:p>
                <a:pPr>
                  <a:defRPr sz="1200" b="1"/>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Лист2!$A$2:$A$5</c:f>
              <c:strCache>
                <c:ptCount val="4"/>
                <c:pt idx="0">
                  <c:v>холерик      </c:v>
                </c:pt>
                <c:pt idx="1">
                  <c:v> Сангвиник</c:v>
                </c:pt>
                <c:pt idx="2">
                  <c:v>флегматик-</c:v>
                </c:pt>
                <c:pt idx="3">
                  <c:v>Меланхолик</c:v>
                </c:pt>
              </c:strCache>
            </c:strRef>
          </c:cat>
          <c:val>
            <c:numRef>
              <c:f>Лист2!$B$2:$B$5</c:f>
              <c:numCache>
                <c:formatCode>General</c:formatCode>
                <c:ptCount val="4"/>
                <c:pt idx="0">
                  <c:v>4</c:v>
                </c:pt>
                <c:pt idx="1">
                  <c:v>6</c:v>
                </c:pt>
                <c:pt idx="2">
                  <c:v>7</c:v>
                </c:pt>
                <c:pt idx="3">
                  <c:v>6</c:v>
                </c:pt>
              </c:numCache>
            </c:numRef>
          </c:val>
          <c:smooth val="0"/>
          <c:extLst>
            <c:ext xmlns:c16="http://schemas.microsoft.com/office/drawing/2014/chart" uri="{C3380CC4-5D6E-409C-BE32-E72D297353CC}">
              <c16:uniqueId val="{00000004-7E06-4AB0-8DBF-6CC9F4BD1ED6}"/>
            </c:ext>
          </c:extLst>
        </c:ser>
        <c:dLbls>
          <c:showLegendKey val="0"/>
          <c:showVal val="1"/>
          <c:showCatName val="0"/>
          <c:showSerName val="0"/>
          <c:showPercent val="0"/>
          <c:showBubbleSize val="0"/>
        </c:dLbls>
        <c:smooth val="0"/>
        <c:axId val="152411648"/>
        <c:axId val="185833664"/>
      </c:lineChart>
      <c:catAx>
        <c:axId val="152411648"/>
        <c:scaling>
          <c:orientation val="minMax"/>
        </c:scaling>
        <c:delete val="0"/>
        <c:axPos val="b"/>
        <c:numFmt formatCode="General" sourceLinked="0"/>
        <c:majorTickMark val="none"/>
        <c:minorTickMark val="none"/>
        <c:tickLblPos val="nextTo"/>
        <c:txPr>
          <a:bodyPr/>
          <a:lstStyle/>
          <a:p>
            <a:pPr>
              <a:defRPr>
                <a:latin typeface="Times New Roman" pitchFamily="18" charset="0"/>
                <a:cs typeface="Times New Roman" pitchFamily="18" charset="0"/>
              </a:defRPr>
            </a:pPr>
            <a:endParaRPr lang="ru-RU"/>
          </a:p>
        </c:txPr>
        <c:crossAx val="185833664"/>
        <c:crosses val="autoZero"/>
        <c:auto val="1"/>
        <c:lblAlgn val="ctr"/>
        <c:lblOffset val="100"/>
        <c:noMultiLvlLbl val="0"/>
      </c:catAx>
      <c:valAx>
        <c:axId val="185833664"/>
        <c:scaling>
          <c:orientation val="minMax"/>
        </c:scaling>
        <c:delete val="1"/>
        <c:axPos val="l"/>
        <c:numFmt formatCode="General" sourceLinked="1"/>
        <c:majorTickMark val="none"/>
        <c:minorTickMark val="none"/>
        <c:tickLblPos val="nextTo"/>
        <c:crossAx val="152411648"/>
        <c:crosses val="autoZero"/>
        <c:crossBetween val="between"/>
      </c:valAx>
    </c:plotArea>
    <c:legend>
      <c:legendPos val="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latin typeface="Times New Roman" pitchFamily="18" charset="0"/>
                <a:cs typeface="Times New Roman" pitchFamily="18" charset="0"/>
              </a:defRPr>
            </a:pPr>
            <a:r>
              <a:rPr lang="ru-RU" sz="1000" baseline="0">
                <a:latin typeface="Times New Roman" pitchFamily="18" charset="0"/>
                <a:cs typeface="Times New Roman" pitchFamily="18" charset="0"/>
              </a:rPr>
              <a:t> </a:t>
            </a:r>
            <a:endParaRPr lang="ru-RU" sz="1000">
              <a:latin typeface="Times New Roman" pitchFamily="18" charset="0"/>
              <a:cs typeface="Times New Roman" pitchFamily="18" charset="0"/>
            </a:endParaRPr>
          </a:p>
        </c:rich>
      </c:tx>
      <c:overlay val="0"/>
    </c:title>
    <c:autoTitleDeleted val="0"/>
    <c:plotArea>
      <c:layout/>
      <c:ofPieChart>
        <c:ofPieType val="pie"/>
        <c:varyColors val="1"/>
        <c:ser>
          <c:idx val="0"/>
          <c:order val="0"/>
          <c:dLbls>
            <c:dLbl>
              <c:idx val="4"/>
              <c:layout>
                <c:manualLayout>
                  <c:x val="5.1841523082937213E-2"/>
                  <c:y val="-2.767689437050457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8E1-4440-A3A4-60650E2C0B58}"/>
                </c:ext>
              </c:extLst>
            </c:dLbl>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Лист3!$A$30:$A$34</c:f>
              <c:strCache>
                <c:ptCount val="5"/>
                <c:pt idx="0">
                  <c:v>Адам-табиғат</c:v>
                </c:pt>
                <c:pt idx="1">
                  <c:v>Адам-техника</c:v>
                </c:pt>
                <c:pt idx="2">
                  <c:v>Адам-адам</c:v>
                </c:pt>
                <c:pt idx="3">
                  <c:v>Таныс жүйе</c:v>
                </c:pt>
                <c:pt idx="4">
                  <c:v>Көркемдік бейне</c:v>
                </c:pt>
              </c:strCache>
            </c:strRef>
          </c:cat>
          <c:val>
            <c:numRef>
              <c:f>Лист3!$B$30:$B$34</c:f>
              <c:numCache>
                <c:formatCode>General</c:formatCode>
                <c:ptCount val="5"/>
                <c:pt idx="0">
                  <c:v>5</c:v>
                </c:pt>
                <c:pt idx="1">
                  <c:v>8</c:v>
                </c:pt>
                <c:pt idx="2">
                  <c:v>3</c:v>
                </c:pt>
                <c:pt idx="3">
                  <c:v>1</c:v>
                </c:pt>
                <c:pt idx="4">
                  <c:v>2</c:v>
                </c:pt>
              </c:numCache>
            </c:numRef>
          </c:val>
          <c:extLst>
            <c:ext xmlns:c16="http://schemas.microsoft.com/office/drawing/2014/chart" uri="{C3380CC4-5D6E-409C-BE32-E72D297353CC}">
              <c16:uniqueId val="{00000001-F8E1-4440-A3A4-60650E2C0B58}"/>
            </c:ext>
          </c:extLst>
        </c:ser>
        <c:dLbls>
          <c:dLblPos val="bestFit"/>
          <c:showLegendKey val="0"/>
          <c:showVal val="0"/>
          <c:showCatName val="1"/>
          <c:showSerName val="0"/>
          <c:showPercent val="1"/>
          <c:showBubbleSize val="0"/>
          <c:showLeaderLines val="1"/>
        </c:dLbls>
        <c:gapWidth val="100"/>
        <c:secondPieSize val="75"/>
        <c:serLines/>
      </c:ofPieChart>
    </c:plotArea>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drawing1.xml><?xml version="1.0" encoding="utf-8"?>
<c:userShapes xmlns:c="http://schemas.openxmlformats.org/drawingml/2006/chart">
  <cdr:relSizeAnchor xmlns:cdr="http://schemas.openxmlformats.org/drawingml/2006/chartDrawing">
    <cdr:from>
      <cdr:x>0</cdr:x>
      <cdr:y>0</cdr:y>
    </cdr:from>
    <cdr:to>
      <cdr:x>1</cdr:x>
      <cdr:y>0.08649</cdr:y>
    </cdr:to>
    <cdr:pic>
      <cdr:nvPicPr>
        <cdr:cNvPr id="6" name="chart">
          <a:extLst xmlns:a="http://schemas.openxmlformats.org/drawingml/2006/main">
            <a:ext uri="{FF2B5EF4-FFF2-40B4-BE49-F238E27FC236}">
              <a16:creationId xmlns:a16="http://schemas.microsoft.com/office/drawing/2014/main" id="{74AEDD08-DEC2-1DDA-81DC-44C7CB66668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883671" cy="215840"/>
        </a:xfrm>
        <a:prstGeom xmlns:a="http://schemas.openxmlformats.org/drawingml/2006/main" prst="rect">
          <a:avLst/>
        </a:prstGeom>
      </cdr:spPr>
    </cdr:pic>
  </cdr:relSizeAnchor>
  <cdr:relSizeAnchor xmlns:cdr="http://schemas.openxmlformats.org/drawingml/2006/chartDrawing">
    <cdr:from>
      <cdr:x>0.03928</cdr:x>
      <cdr:y>0.14749</cdr:y>
    </cdr:from>
    <cdr:to>
      <cdr:x>0.97545</cdr:x>
      <cdr:y>0.21239</cdr:y>
    </cdr:to>
    <cdr:pic>
      <cdr:nvPicPr>
        <cdr:cNvPr id="8" name="chart">
          <a:extLst xmlns:a="http://schemas.openxmlformats.org/drawingml/2006/main">
            <a:ext uri="{FF2B5EF4-FFF2-40B4-BE49-F238E27FC236}">
              <a16:creationId xmlns:a16="http://schemas.microsoft.com/office/drawing/2014/main" id="{6CEEB641-E767-316E-BFAA-28E42D71BA9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91831" y="368069"/>
          <a:ext cx="4571946" cy="161961"/>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FB759C-E163-4530-AB0C-B9D81CB2FC6A}" type="datetimeFigureOut">
              <a:rPr lang="ru-RU" smtClean="0"/>
              <a:pPr/>
              <a:t>29.08.2025</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09F4AD-EED4-4638-9DC7-B883F66A3635}" type="slidenum">
              <a:rPr lang="ru-RU" smtClean="0"/>
              <a:pPr/>
              <a:t>‹#›</a:t>
            </a:fld>
            <a:endParaRPr lang="ru-RU"/>
          </a:p>
        </p:txBody>
      </p:sp>
    </p:spTree>
    <p:extLst>
      <p:ext uri="{BB962C8B-B14F-4D97-AF65-F5344CB8AC3E}">
        <p14:creationId xmlns:p14="http://schemas.microsoft.com/office/powerpoint/2010/main" val="2273235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F09F4AD-EED4-4638-9DC7-B883F66A3635}" type="slidenum">
              <a:rPr lang="ru-RU" smtClean="0"/>
              <a:pPr/>
              <a:t>4</a:t>
            </a:fld>
            <a:endParaRPr lang="ru-RU"/>
          </a:p>
        </p:txBody>
      </p:sp>
    </p:spTree>
    <p:extLst>
      <p:ext uri="{BB962C8B-B14F-4D97-AF65-F5344CB8AC3E}">
        <p14:creationId xmlns:p14="http://schemas.microsoft.com/office/powerpoint/2010/main" val="3389014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F09F4AD-EED4-4638-9DC7-B883F66A3635}" type="slidenum">
              <a:rPr lang="ru-RU" smtClean="0"/>
              <a:pPr/>
              <a:t>18</a:t>
            </a:fld>
            <a:endParaRPr lang="ru-RU"/>
          </a:p>
        </p:txBody>
      </p:sp>
    </p:spTree>
    <p:extLst>
      <p:ext uri="{BB962C8B-B14F-4D97-AF65-F5344CB8AC3E}">
        <p14:creationId xmlns:p14="http://schemas.microsoft.com/office/powerpoint/2010/main" val="1510578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F09F4AD-EED4-4638-9DC7-B883F66A3635}" type="slidenum">
              <a:rPr lang="ru-RU" smtClean="0"/>
              <a:pPr/>
              <a:t>29</a:t>
            </a:fld>
            <a:endParaRPr lang="ru-RU"/>
          </a:p>
        </p:txBody>
      </p:sp>
    </p:spTree>
    <p:extLst>
      <p:ext uri="{BB962C8B-B14F-4D97-AF65-F5344CB8AC3E}">
        <p14:creationId xmlns:p14="http://schemas.microsoft.com/office/powerpoint/2010/main" val="33563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29.08.2025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29.08.2025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29.08.2025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29.08.2025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29.08.2025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29.08.2025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29.08.2025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29.08.2025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29.08.2025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29.08.2025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29.08.2025</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 Id="rId5" Type="http://schemas.openxmlformats.org/officeDocument/2006/relationships/image" Target="../media/image58.jpeg"/><Relationship Id="rId4" Type="http://schemas.openxmlformats.org/officeDocument/2006/relationships/image" Target="../media/image57.jpeg"/></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2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1.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27.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36.jpeg"/><Relationship Id="rId2" Type="http://schemas.openxmlformats.org/officeDocument/2006/relationships/image" Target="../media/image78.jpeg"/><Relationship Id="rId1" Type="http://schemas.openxmlformats.org/officeDocument/2006/relationships/slideLayout" Target="../slideLayouts/slideLayout1.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image" Target="../media/image86.jpeg"/><Relationship Id="rId1" Type="http://schemas.openxmlformats.org/officeDocument/2006/relationships/slideLayout" Target="../slideLayouts/slideLayout2.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31.xml.rels><?xml version="1.0" encoding="UTF-8" standalone="yes"?>
<Relationships xmlns="http://schemas.openxmlformats.org/package/2006/relationships"><Relationship Id="rId3" Type="http://schemas.openxmlformats.org/officeDocument/2006/relationships/image" Target="../media/image93.jpeg"/><Relationship Id="rId7" Type="http://schemas.openxmlformats.org/officeDocument/2006/relationships/image" Target="../media/image97.jpeg"/><Relationship Id="rId2" Type="http://schemas.openxmlformats.org/officeDocument/2006/relationships/image" Target="../media/image92.jpeg"/><Relationship Id="rId1"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s>
</file>

<file path=ppt/slides/_rels/slide32.xml.rels><?xml version="1.0" encoding="UTF-8" standalone="yes"?>
<Relationships xmlns="http://schemas.openxmlformats.org/package/2006/relationships"><Relationship Id="rId3" Type="http://schemas.openxmlformats.org/officeDocument/2006/relationships/image" Target="../media/image99.jpeg"/><Relationship Id="rId7" Type="http://schemas.openxmlformats.org/officeDocument/2006/relationships/image" Target="../media/image103.jpeg"/><Relationship Id="rId2" Type="http://schemas.openxmlformats.org/officeDocument/2006/relationships/image" Target="../media/image98.jpeg"/><Relationship Id="rId1" Type="http://schemas.openxmlformats.org/officeDocument/2006/relationships/slideLayout" Target="../slideLayouts/slideLayout2.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100.jpeg"/></Relationships>
</file>

<file path=ppt/slides/_rels/slide33.xml.rels><?xml version="1.0" encoding="UTF-8" standalone="yes"?>
<Relationships xmlns="http://schemas.openxmlformats.org/package/2006/relationships"><Relationship Id="rId8" Type="http://schemas.openxmlformats.org/officeDocument/2006/relationships/image" Target="../media/image110.jpeg"/><Relationship Id="rId3" Type="http://schemas.openxmlformats.org/officeDocument/2006/relationships/image" Target="../media/image105.jpeg"/><Relationship Id="rId7" Type="http://schemas.openxmlformats.org/officeDocument/2006/relationships/image" Target="../media/image109.jpeg"/><Relationship Id="rId2" Type="http://schemas.openxmlformats.org/officeDocument/2006/relationships/image" Target="../media/image104.jpeg"/><Relationship Id="rId1" Type="http://schemas.openxmlformats.org/officeDocument/2006/relationships/slideLayout" Target="../slideLayouts/slideLayout2.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106.jpeg"/></Relationships>
</file>

<file path=ppt/slides/_rels/slide34.xml.rels><?xml version="1.0" encoding="UTF-8" standalone="yes"?>
<Relationships xmlns="http://schemas.openxmlformats.org/package/2006/relationships"><Relationship Id="rId8" Type="http://schemas.openxmlformats.org/officeDocument/2006/relationships/image" Target="../media/image117.jpeg"/><Relationship Id="rId13" Type="http://schemas.openxmlformats.org/officeDocument/2006/relationships/image" Target="../media/image122.jpeg"/><Relationship Id="rId3" Type="http://schemas.openxmlformats.org/officeDocument/2006/relationships/image" Target="../media/image112.jpeg"/><Relationship Id="rId7" Type="http://schemas.openxmlformats.org/officeDocument/2006/relationships/image" Target="../media/image116.jpeg"/><Relationship Id="rId12" Type="http://schemas.openxmlformats.org/officeDocument/2006/relationships/image" Target="../media/image121.jpeg"/><Relationship Id="rId2" Type="http://schemas.openxmlformats.org/officeDocument/2006/relationships/image" Target="../media/image111.jpeg"/><Relationship Id="rId1" Type="http://schemas.openxmlformats.org/officeDocument/2006/relationships/slideLayout" Target="../slideLayouts/slideLayout2.xml"/><Relationship Id="rId6" Type="http://schemas.openxmlformats.org/officeDocument/2006/relationships/image" Target="../media/image115.jpeg"/><Relationship Id="rId11" Type="http://schemas.openxmlformats.org/officeDocument/2006/relationships/image" Target="../media/image120.jpeg"/><Relationship Id="rId5" Type="http://schemas.openxmlformats.org/officeDocument/2006/relationships/image" Target="../media/image114.jpeg"/><Relationship Id="rId10" Type="http://schemas.openxmlformats.org/officeDocument/2006/relationships/image" Target="../media/image119.jpeg"/><Relationship Id="rId4" Type="http://schemas.openxmlformats.org/officeDocument/2006/relationships/image" Target="../media/image113.jpeg"/><Relationship Id="rId9" Type="http://schemas.openxmlformats.org/officeDocument/2006/relationships/image" Target="../media/image118.jpeg"/><Relationship Id="rId14" Type="http://schemas.openxmlformats.org/officeDocument/2006/relationships/image" Target="../media/image123.jpeg"/></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130.jpeg"/><Relationship Id="rId3" Type="http://schemas.openxmlformats.org/officeDocument/2006/relationships/image" Target="../media/image125.jpeg"/><Relationship Id="rId7" Type="http://schemas.openxmlformats.org/officeDocument/2006/relationships/image" Target="../media/image129.jpeg"/><Relationship Id="rId2" Type="http://schemas.openxmlformats.org/officeDocument/2006/relationships/image" Target="../media/image124.jpeg"/><Relationship Id="rId1" Type="http://schemas.openxmlformats.org/officeDocument/2006/relationships/slideLayout" Target="../slideLayouts/slideLayout2.xml"/><Relationship Id="rId6" Type="http://schemas.openxmlformats.org/officeDocument/2006/relationships/image" Target="../media/image128.jpeg"/><Relationship Id="rId5" Type="http://schemas.openxmlformats.org/officeDocument/2006/relationships/image" Target="../media/image127.jpeg"/><Relationship Id="rId10" Type="http://schemas.openxmlformats.org/officeDocument/2006/relationships/image" Target="../media/image132.jpeg"/><Relationship Id="rId4" Type="http://schemas.openxmlformats.org/officeDocument/2006/relationships/image" Target="../media/image126.jpeg"/><Relationship Id="rId9" Type="http://schemas.openxmlformats.org/officeDocument/2006/relationships/image" Target="../media/image131.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Фон презентации | Премиум векторы"/>
          <p:cNvPicPr>
            <a:picLocks noChangeAspect="1" noChangeArrowheads="1"/>
          </p:cNvPicPr>
          <p:nvPr/>
        </p:nvPicPr>
        <p:blipFill>
          <a:blip r:embed="rId2"/>
          <a:srcRect/>
          <a:stretch>
            <a:fillRect/>
          </a:stretch>
        </p:blipFill>
        <p:spPr bwMode="auto">
          <a:xfrm>
            <a:off x="150819" y="158098"/>
            <a:ext cx="8850337" cy="4856162"/>
          </a:xfrm>
          <a:prstGeom prst="rect">
            <a:avLst/>
          </a:prstGeom>
          <a:noFill/>
        </p:spPr>
      </p:pic>
      <p:sp>
        <p:nvSpPr>
          <p:cNvPr id="5" name="TextBox 4"/>
          <p:cNvSpPr txBox="1"/>
          <p:nvPr/>
        </p:nvSpPr>
        <p:spPr>
          <a:xfrm>
            <a:off x="1688544" y="1419622"/>
            <a:ext cx="6552729" cy="1077218"/>
          </a:xfrm>
          <a:prstGeom prst="rect">
            <a:avLst/>
          </a:prstGeom>
          <a:noFill/>
        </p:spPr>
        <p:txBody>
          <a:bodyPr wrap="square" rtlCol="0">
            <a:spAutoFit/>
          </a:bodyPr>
          <a:lstStyle/>
          <a:p>
            <a:r>
              <a:rPr lang="kk-KZ" sz="2400" b="1" dirty="0">
                <a:solidFill>
                  <a:srgbClr val="002060"/>
                </a:solidFill>
                <a:latin typeface="Times New Roman" pitchFamily="18" charset="0"/>
                <a:cs typeface="Times New Roman" pitchFamily="18" charset="0"/>
              </a:rPr>
              <a:t>    </a:t>
            </a:r>
            <a:r>
              <a:rPr lang="kk-KZ" sz="2000" b="1" dirty="0">
                <a:solidFill>
                  <a:srgbClr val="002060"/>
                </a:solidFill>
                <a:latin typeface="Times New Roman" pitchFamily="18" charset="0"/>
                <a:cs typeface="Times New Roman" pitchFamily="18" charset="0"/>
              </a:rPr>
              <a:t>Ә.Құдабаев атындағы №197 қазақ орта мектебінің педагог-психологы Айгараева Кулзияның 2024-2025 оқу жылында атқарған жұмыстарының есебі</a:t>
            </a:r>
          </a:p>
        </p:txBody>
      </p:sp>
      <p:sp>
        <p:nvSpPr>
          <p:cNvPr id="7" name="TextBox 6"/>
          <p:cNvSpPr txBox="1"/>
          <p:nvPr/>
        </p:nvSpPr>
        <p:spPr>
          <a:xfrm>
            <a:off x="928662" y="4714890"/>
            <a:ext cx="8072494" cy="276999"/>
          </a:xfrm>
          <a:prstGeom prst="rect">
            <a:avLst/>
          </a:prstGeom>
          <a:noFill/>
        </p:spPr>
        <p:txBody>
          <a:bodyPr wrap="square" rtlCol="0">
            <a:spAutoFit/>
          </a:bodyPr>
          <a:lstStyle/>
          <a:p>
            <a:pPr algn="r"/>
            <a:r>
              <a:rPr lang="kk-KZ" sz="12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ҚЫЗЫЛОРДА , 2025 ЖЫЛ</a:t>
            </a:r>
            <a:endParaRPr lang="ru-RU" sz="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Desktop\Керек кужаттар 2025 жайлы мектеп\Сала мамандарымен кездесу\10 пс 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3062070"/>
            <a:ext cx="2232248" cy="163441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admin\Desktop\Керек кужаттар 2025 жайлы мектеп\Сала мамандарымен кездесу\10 пс 4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4157" y="3147814"/>
            <a:ext cx="2304256" cy="158417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81239" y="195486"/>
            <a:ext cx="8136904" cy="2800767"/>
          </a:xfrm>
          <a:prstGeom prst="rect">
            <a:avLst/>
          </a:prstGeom>
        </p:spPr>
        <p:txBody>
          <a:bodyPr wrap="square">
            <a:spAutoFit/>
          </a:bodyPr>
          <a:lstStyle/>
          <a:p>
            <a:r>
              <a:rPr lang="kk-KZ" sz="1600" dirty="0">
                <a:latin typeface="Times New Roman" pitchFamily="18" charset="0"/>
                <a:cs typeface="Times New Roman" pitchFamily="18" charset="0"/>
              </a:rPr>
              <a:t>Тақырыбы:   "Мен және менің қауіпсіздігім!"                </a:t>
            </a:r>
          </a:p>
          <a:p>
            <a:r>
              <a:rPr lang="kk-KZ" sz="1600" dirty="0">
                <a:latin typeface="Times New Roman" pitchFamily="18" charset="0"/>
                <a:cs typeface="Times New Roman" pitchFamily="18" charset="0"/>
              </a:rPr>
              <a:t>Сынып: 10   </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 Мақсаты:</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 Оқушыларға жеке және цифрлық қауіпсіздік ұғымдарын түсіндіру.</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 Қауіпсіздікке қатысты өз құқықтары мен міндеттерін білу.</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 Қауіпсіздікпен байланысты мәселелерді шешудің тиімді стратегияларын үйрету.</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 Міндеттері:</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1. Жеке қауіпсіздік және цифрлық қауіпсіздік ұғымдарын түсіндіру.</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2. Қауіпсіздікке байланысты негізгі қауіптерді анықтау.</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3. Қауіпсіздік жағдайларында дұрыс әрекет ету дағдыларын дамыту.</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4. Қауіпсіздікке қатысты жеке жауапкершілікті арттыру. </a:t>
            </a:r>
            <a:endParaRPr lang="ru-RU" sz="1600" dirty="0">
              <a:latin typeface="Times New Roman" pitchFamily="18" charset="0"/>
              <a:cs typeface="Times New Roman" pitchFamily="18" charset="0"/>
            </a:endParaRPr>
          </a:p>
        </p:txBody>
      </p:sp>
      <p:pic>
        <p:nvPicPr>
          <p:cNvPr id="8" name="Picture 6" descr="C:\Users\admin\Desktop\Керек кужаттар 2025 жайлы мектеп\Сала мамандарымен кездесу\10А пси сағ5.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140" y="3190023"/>
            <a:ext cx="2304256" cy="1541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898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496" y="-10022"/>
            <a:ext cx="9144000" cy="535767"/>
          </a:xfrm>
          <a:prstGeom prst="rect">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r>
              <a:rPr lang="kk-KZ" sz="2400"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
        <p:nvSpPr>
          <p:cNvPr id="5" name="Прямоугольник 4"/>
          <p:cNvSpPr/>
          <p:nvPr/>
        </p:nvSpPr>
        <p:spPr>
          <a:xfrm>
            <a:off x="239166" y="699542"/>
            <a:ext cx="8108304" cy="1200329"/>
          </a:xfrm>
          <a:prstGeom prst="rect">
            <a:avLst/>
          </a:prstGeom>
        </p:spPr>
        <p:txBody>
          <a:bodyPr wrap="square">
            <a:spAutoFit/>
          </a:bodyPr>
          <a:lstStyle/>
          <a:p>
            <a:r>
              <a:rPr lang="kk-KZ" dirty="0">
                <a:latin typeface="Times New Roman" pitchFamily="18" charset="0"/>
                <a:cs typeface="Times New Roman" pitchFamily="18" charset="0"/>
              </a:rPr>
              <a:t>   2024-2025 оқу жылының 26 қыркүйек күні  мектеп бітірушы  оқушыларға  ҰБТ туралы жалпы түсінік,  дайындық кезеңін ұйымдастыра білу, т.б мағлұматтар беру мақсатында  «Мен үшін ҰБТ дегеніміз не және оның мен үшін маңыздылығы қандай?»  тақырыбында  ағартушылық  жұмыс жүргізілді</a:t>
            </a:r>
            <a:endParaRPr lang="ru-RU" dirty="0"/>
          </a:p>
        </p:txBody>
      </p:sp>
      <p:pic>
        <p:nvPicPr>
          <p:cNvPr id="9" name="Picture 18" descr="C:\Users\admin\Desktop\Керек кужаттар 2025 жайлы мектеп\Сала мамандарымен кездесу\11 сынып тамақтану 8 сағат.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3" y="3112916"/>
            <a:ext cx="1512168" cy="17890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admin\Desktop\Керек кужаттар 2025 жайлы мектеп\bbeaa81a-45b1-4524-ad08-3460d6e0111a.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3075806"/>
            <a:ext cx="1584176" cy="18002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5536" y="1995686"/>
            <a:ext cx="8136903" cy="923330"/>
          </a:xfrm>
          <a:prstGeom prst="rect">
            <a:avLst/>
          </a:prstGeom>
        </p:spPr>
        <p:txBody>
          <a:bodyPr wrap="square">
            <a:spAutoFit/>
          </a:bodyPr>
          <a:lstStyle/>
          <a:p>
            <a:r>
              <a:rPr lang="kk-KZ" dirty="0">
                <a:latin typeface="Times New Roman" pitchFamily="18" charset="0"/>
                <a:cs typeface="Times New Roman" pitchFamily="18" charset="0"/>
              </a:rPr>
              <a:t> ҰБТ-дан  жеңіл әрі тиімді өту үшін бірнеше  ережелерді жақсы білу керек екендігі аталып өтті. ҰБТ-дан  жеңіл әрі тиімді өту үшін бірнеше  ережелерді жақсы білу керек екендігі аталып өтті. </a:t>
            </a:r>
            <a:endParaRPr lang="ru-RU" dirty="0">
              <a:latin typeface="Times New Roman" pitchFamily="18" charset="0"/>
              <a:cs typeface="Times New Roman" pitchFamily="18" charset="0"/>
            </a:endParaRPr>
          </a:p>
        </p:txBody>
      </p:sp>
      <p:pic>
        <p:nvPicPr>
          <p:cNvPr id="8194" name="Picture 2" descr="C:\2024-2025 оқу жылы\ҰБТ\24-25 ож ҰБТ\75b1d7ae-3abd-42d6-88b7-b39a41df713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2919016"/>
            <a:ext cx="1469804" cy="1842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740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012" y="339502"/>
            <a:ext cx="8712968" cy="5539978"/>
          </a:xfrm>
          <a:prstGeom prst="rect">
            <a:avLst/>
          </a:prstGeom>
        </p:spPr>
        <p:txBody>
          <a:bodyPr wrap="square">
            <a:spAutoFit/>
          </a:bodyPr>
          <a:lstStyle/>
          <a:p>
            <a:r>
              <a:rPr lang="kk-KZ" sz="3200" b="1" dirty="0"/>
              <a:t> </a:t>
            </a:r>
            <a:r>
              <a:rPr lang="kk-KZ" b="1" dirty="0"/>
              <a:t> </a:t>
            </a:r>
            <a:r>
              <a:rPr lang="kk-KZ" dirty="0">
                <a:latin typeface="Times New Roman" pitchFamily="18" charset="0"/>
                <a:cs typeface="Times New Roman" pitchFamily="18" charset="0"/>
              </a:rPr>
              <a:t>Мектеп бітіруші оқушылырдың бірыңғай мемлекеттік емтиханға дайындық кезіндегі стратегия мен өзін-өзі тексеру, өзін-өзі бақылау дағдысын оқыту, өз күшіне сенімін, өзіне сенімділігін жоғарлату, сабаққа дайындалу ережелерін білуге үйрету мақсатында 17 қазан күні </a:t>
            </a:r>
            <a:r>
              <a:rPr lang="kk-KZ" b="1" dirty="0"/>
              <a:t> </a:t>
            </a:r>
            <a:r>
              <a:rPr lang="kk-KZ" dirty="0"/>
              <a:t>«</a:t>
            </a:r>
            <a:r>
              <a:rPr lang="kk-KZ" dirty="0">
                <a:latin typeface="Times New Roman" pitchFamily="18" charset="0"/>
                <a:cs typeface="Times New Roman" pitchFamily="18" charset="0"/>
              </a:rPr>
              <a:t>ҰБТ-ке немесе мемлекеттік емтиханға қалай жақсы дайындалуға болады?»</a:t>
            </a:r>
            <a:r>
              <a:rPr lang="kk-KZ" b="1" dirty="0">
                <a:latin typeface="Times New Roman" pitchFamily="18" charset="0"/>
                <a:cs typeface="Times New Roman" pitchFamily="18" charset="0"/>
              </a:rPr>
              <a:t> </a:t>
            </a:r>
            <a:r>
              <a:rPr lang="kk-KZ" dirty="0">
                <a:latin typeface="Times New Roman" pitchFamily="18" charset="0"/>
                <a:cs typeface="Times New Roman" pitchFamily="18" charset="0"/>
              </a:rPr>
              <a:t>тақырыбында</a:t>
            </a:r>
            <a:r>
              <a:rPr lang="kk-KZ" b="1" dirty="0">
                <a:latin typeface="Times New Roman" pitchFamily="18" charset="0"/>
                <a:cs typeface="Times New Roman" pitchFamily="18" charset="0"/>
              </a:rPr>
              <a:t> </a:t>
            </a:r>
            <a:r>
              <a:rPr lang="kk-KZ" dirty="0">
                <a:latin typeface="Times New Roman" pitchFamily="18" charset="0"/>
                <a:cs typeface="Times New Roman" pitchFamily="18" charset="0"/>
              </a:rPr>
              <a:t>11 сынып оқушыларына түзету- дамытушылық жұмыс жүргізілді. </a:t>
            </a:r>
          </a:p>
          <a:p>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a:t>
            </a:r>
            <a:r>
              <a:rPr lang="kk-KZ" sz="1600" dirty="0">
                <a:latin typeface="Times New Roman" pitchFamily="18" charset="0"/>
                <a:cs typeface="Times New Roman" pitchFamily="18" charset="0"/>
              </a:rPr>
              <a:t>Психологиялық жағынан қалай дайындалу керек.  </a:t>
            </a:r>
            <a:r>
              <a:rPr lang="kk-KZ" sz="1600" dirty="0"/>
              <a:t>              </a:t>
            </a:r>
          </a:p>
          <a:p>
            <a:r>
              <a:rPr lang="kk-KZ" sz="1600" dirty="0">
                <a:latin typeface="Times New Roman" pitchFamily="18" charset="0"/>
                <a:cs typeface="Times New Roman" pitchFamily="18" charset="0"/>
              </a:rPr>
              <a:t>*Егер көзің ауырса не істеу керек?</a:t>
            </a:r>
          </a:p>
          <a:p>
            <a:r>
              <a:rPr lang="kk-KZ" sz="1600" dirty="0">
                <a:latin typeface="Times New Roman" pitchFamily="18" charset="0"/>
                <a:cs typeface="Times New Roman" pitchFamily="18" charset="0"/>
              </a:rPr>
              <a:t>*Бір күндік кесте</a:t>
            </a:r>
            <a:endParaRPr lang="kk-KZ" sz="1600" b="1" dirty="0"/>
          </a:p>
          <a:p>
            <a:r>
              <a:rPr lang="kk-KZ" sz="1600" dirty="0">
                <a:latin typeface="Times New Roman" pitchFamily="18" charset="0"/>
                <a:cs typeface="Times New Roman" pitchFamily="18" charset="0"/>
              </a:rPr>
              <a:t>*Тамақтану</a:t>
            </a:r>
          </a:p>
          <a:p>
            <a:r>
              <a:rPr lang="kk-KZ" sz="1600" dirty="0">
                <a:latin typeface="Times New Roman" pitchFamily="18" charset="0"/>
                <a:cs typeface="Times New Roman" pitchFamily="18" charset="0"/>
              </a:rPr>
              <a:t>*Дайындалатын орын</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*Кең ауқымды материалды қалай есте сақтауға болады?</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*Ойлау қабілетін қалай дамытуға болады</a:t>
            </a:r>
          </a:p>
          <a:p>
            <a:r>
              <a:rPr lang="kk-KZ" sz="1600" dirty="0">
                <a:latin typeface="Times New Roman" pitchFamily="18" charset="0"/>
                <a:cs typeface="Times New Roman" pitchFamily="18" charset="0"/>
              </a:rPr>
              <a:t>*Жадында сақтау қабілетінің бірнеші заңдылықтары. (Психологиялық кеңес)</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 *Жұмыс істеу қабілетін жақсартуға жағдай жасау.</a:t>
            </a:r>
            <a:endParaRPr lang="ru-RU" sz="1600" dirty="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p>
            <a:r>
              <a:rPr lang="kk-KZ" b="1"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5" name="Прямоугольник 4"/>
          <p:cNvSpPr/>
          <p:nvPr/>
        </p:nvSpPr>
        <p:spPr>
          <a:xfrm>
            <a:off x="35496" y="-10022"/>
            <a:ext cx="9144000" cy="535767"/>
          </a:xfrm>
          <a:prstGeom prst="rect">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kk-KZ" dirty="0">
                <a:latin typeface="Times New Roman" pitchFamily="18" charset="0"/>
                <a:cs typeface="Times New Roman" pitchFamily="18" charset="0"/>
              </a:rPr>
              <a:t>Түзету- дамытушылық жұмыс</a:t>
            </a:r>
            <a:endParaRPr lang="ru-RU" dirty="0">
              <a:latin typeface="Times New Roman" pitchFamily="18" charset="0"/>
              <a:cs typeface="Times New Roman" pitchFamily="18" charset="0"/>
            </a:endParaRPr>
          </a:p>
        </p:txBody>
      </p:sp>
      <p:pic>
        <p:nvPicPr>
          <p:cNvPr id="6" name="Picture 2" descr="C:\2024-2025 оқу жылы\ҰБТ\24-25 ож ҰБТ\1bd3e2af-1045-4d11-8971-061c2166cbd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2427734"/>
            <a:ext cx="1301805" cy="17554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C:\Users\admin\Desktop\Керек кужаттар 2025 жайлы мектеп\Сала мамандарымен кездесу\11 сынып тамақтану 8 сағат.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2383016"/>
            <a:ext cx="1279669" cy="170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82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496" y="-10022"/>
            <a:ext cx="9144000" cy="535767"/>
          </a:xfrm>
          <a:prstGeom prst="rect">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dirty="0">
              <a:latin typeface="Times New Roman" pitchFamily="18" charset="0"/>
              <a:cs typeface="Times New Roman" pitchFamily="18" charset="0"/>
            </a:endParaRPr>
          </a:p>
        </p:txBody>
      </p:sp>
      <p:sp>
        <p:nvSpPr>
          <p:cNvPr id="2" name="Прямоугольник 1"/>
          <p:cNvSpPr/>
          <p:nvPr/>
        </p:nvSpPr>
        <p:spPr>
          <a:xfrm>
            <a:off x="107504" y="525745"/>
            <a:ext cx="8928992" cy="369332"/>
          </a:xfrm>
          <a:prstGeom prst="rect">
            <a:avLst/>
          </a:prstGeom>
        </p:spPr>
        <p:txBody>
          <a:bodyPr wrap="square">
            <a:spAutoFit/>
          </a:bodyPr>
          <a:lstStyle/>
          <a:p>
            <a:r>
              <a:rPr lang="uk-UA"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9" name="Picture 2" descr="E:\Документы\СЛАЙДЫ БАСКАРМА\Инфографика\htmlconvd-uwezx6_html_3570a68a.png"/>
          <p:cNvPicPr>
            <a:picLocks noChangeAspect="1" noChangeArrowheads="1"/>
          </p:cNvPicPr>
          <p:nvPr/>
        </p:nvPicPr>
        <p:blipFill>
          <a:blip r:embed="rId2" cstate="print">
            <a:duotone>
              <a:schemeClr val="accent1">
                <a:shade val="45000"/>
                <a:satMod val="135000"/>
              </a:schemeClr>
              <a:prstClr val="white"/>
            </a:duotone>
          </a:blip>
          <a:srcRect l="-133" b="6800"/>
          <a:stretch>
            <a:fillRect/>
          </a:stretch>
        </p:blipFill>
        <p:spPr bwMode="auto">
          <a:xfrm>
            <a:off x="7740352" y="3837042"/>
            <a:ext cx="1403647" cy="1306458"/>
          </a:xfrm>
          <a:prstGeom prst="rect">
            <a:avLst/>
          </a:prstGeom>
          <a:noFill/>
        </p:spPr>
      </p:pic>
      <p:sp>
        <p:nvSpPr>
          <p:cNvPr id="3" name="Прямоугольник 2"/>
          <p:cNvSpPr/>
          <p:nvPr/>
        </p:nvSpPr>
        <p:spPr>
          <a:xfrm>
            <a:off x="147881" y="2067694"/>
            <a:ext cx="8424936" cy="1231106"/>
          </a:xfrm>
          <a:prstGeom prst="rect">
            <a:avLst/>
          </a:prstGeom>
        </p:spPr>
        <p:txBody>
          <a:bodyPr wrap="square">
            <a:spAutoFit/>
          </a:bodyPr>
          <a:lstStyle/>
          <a:p>
            <a:r>
              <a:rPr lang="kk-KZ" dirty="0"/>
              <a:t> </a:t>
            </a:r>
            <a:r>
              <a:rPr lang="kk-KZ" sz="1400" dirty="0">
                <a:latin typeface="Times New Roman" pitchFamily="18" charset="0"/>
                <a:cs typeface="Times New Roman" pitchFamily="18" charset="0"/>
              </a:rPr>
              <a:t>2024- 2025 оқу жылының  19 желтоқсан  күні 11 сынып оқушыларының арасында </a:t>
            </a:r>
            <a:endParaRPr lang="ru-RU" sz="1400" dirty="0">
              <a:latin typeface="Times New Roman" pitchFamily="18" charset="0"/>
              <a:cs typeface="Times New Roman" pitchFamily="18" charset="0"/>
            </a:endParaRPr>
          </a:p>
          <a:p>
            <a:r>
              <a:rPr lang="kk-KZ" sz="1400" b="1" dirty="0">
                <a:latin typeface="Times New Roman" pitchFamily="18" charset="0"/>
                <a:cs typeface="Times New Roman" pitchFamily="18" charset="0"/>
              </a:rPr>
              <a:t> </a:t>
            </a:r>
            <a:r>
              <a:rPr lang="kk-KZ" sz="1400" dirty="0">
                <a:latin typeface="Times New Roman" pitchFamily="18" charset="0"/>
                <a:cs typeface="Times New Roman" pitchFamily="18" charset="0"/>
              </a:rPr>
              <a:t>«ҰБТ-те немесе мемлекеттік емтихандағы мінез-құлық» («іс-әрекет) тақырыбында шағын сабақ өткізілді. </a:t>
            </a:r>
            <a:endParaRPr lang="ru-RU" sz="1400" dirty="0">
              <a:latin typeface="Times New Roman" pitchFamily="18" charset="0"/>
              <a:cs typeface="Times New Roman" pitchFamily="18" charset="0"/>
            </a:endParaRPr>
          </a:p>
          <a:p>
            <a:r>
              <a:rPr lang="kk-KZ" sz="1400" b="1" dirty="0">
                <a:latin typeface="Times New Roman" pitchFamily="18" charset="0"/>
                <a:cs typeface="Times New Roman" pitchFamily="18" charset="0"/>
              </a:rPr>
              <a:t>Мақсаты:</a:t>
            </a:r>
            <a:r>
              <a:rPr lang="kk-KZ" sz="1400" dirty="0">
                <a:latin typeface="Times New Roman" pitchFamily="18" charset="0"/>
                <a:cs typeface="Times New Roman" pitchFamily="18" charset="0"/>
              </a:rPr>
              <a:t> Оқушылардың ҰБТ – ге дайындық кезіндегі сенімділігін,мінез-құлық  эмоциялық ерік сфера дағдысын психологиялық тұрғыда қалыптастыру,оқу-танымдық қабілеттерін арттыру,стрестен арылу жолдарын үйрету. </a:t>
            </a:r>
            <a:endParaRPr lang="ru-RU" sz="1400" dirty="0">
              <a:latin typeface="Times New Roman" pitchFamily="18" charset="0"/>
              <a:cs typeface="Times New Roman" pitchFamily="18" charset="0"/>
            </a:endParaRPr>
          </a:p>
        </p:txBody>
      </p:sp>
      <p:pic>
        <p:nvPicPr>
          <p:cNvPr id="1026" name="Picture 2" descr="C:\2024-2025 оқу жылы\5c4d8983-aee9-4005-a2d1-4d85711f4f49.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651870"/>
            <a:ext cx="1944216" cy="126299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79512" y="563651"/>
            <a:ext cx="8640960" cy="1415772"/>
          </a:xfrm>
          <a:prstGeom prst="rect">
            <a:avLst/>
          </a:prstGeom>
        </p:spPr>
        <p:txBody>
          <a:bodyPr wrap="square">
            <a:spAutoFit/>
          </a:bodyPr>
          <a:lstStyle/>
          <a:p>
            <a:r>
              <a:rPr lang="kk-KZ" sz="1600" dirty="0"/>
              <a:t> </a:t>
            </a:r>
            <a:r>
              <a:rPr lang="kk-KZ" sz="1400" dirty="0">
                <a:latin typeface="Times New Roman" pitchFamily="18" charset="0"/>
                <a:cs typeface="Times New Roman" pitchFamily="18" charset="0"/>
              </a:rPr>
              <a:t>Өз-өзіне деген жағымды (позитивті) қарым-қатынастың дамуы, рефлексия дамуы, оқушылардың сенімділік сезімінің көтерілуін қалыптастыру, дамыту мақсатында  11 «А»  сынып оқушыларына «Мен өзімді мақтан етемін» тақырыбында 12 желтоқсан  күні  түзету- дамытушылық жұмыс жүргізілді. Барлық оқушы саны 12. Қатысқан оқушы саны: 12  Тренинг барысында оқушылардың көңіл күйі жақсы болды. «Мен кіммін», мен өткен, осы және келер шақтардамын, шеңбер бойындағы қошемет, «Сенен маған ұнайтыны...» тақырыптарында жаттығулар жасалынып, талдаулар жүргізілді. </a:t>
            </a:r>
          </a:p>
        </p:txBody>
      </p:sp>
      <p:pic>
        <p:nvPicPr>
          <p:cNvPr id="10" name="Рисунок 9" descr="C:\Users\admin\Desktop\Керек кужаттар 2025 жайлы мектеп\2b1f6f02-f95f-4441-ac6c-1cc49acc4c19.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6026" y="3630921"/>
            <a:ext cx="1893570" cy="1173480"/>
          </a:xfrm>
          <a:prstGeom prst="rect">
            <a:avLst/>
          </a:prstGeom>
          <a:noFill/>
          <a:ln>
            <a:noFill/>
          </a:ln>
        </p:spPr>
      </p:pic>
      <p:pic>
        <p:nvPicPr>
          <p:cNvPr id="11" name="Рисунок 10" descr="C:\Users\admin\Downloads\WhatsApp Image 2025-04-21 at 13.56.27.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3579862"/>
            <a:ext cx="1648460" cy="1115695"/>
          </a:xfrm>
          <a:prstGeom prst="rect">
            <a:avLst/>
          </a:prstGeom>
          <a:noFill/>
          <a:ln>
            <a:noFill/>
          </a:ln>
        </p:spPr>
      </p:pic>
      <p:pic>
        <p:nvPicPr>
          <p:cNvPr id="12" name="Рисунок 11" descr="C:\Users\admin\Desktop\Керек кужаттар 2025 жайлы мектеп\675a8143-fb9e-48ad-bffc-46d455ae1643.jpeg"/>
          <p:cNvPicPr/>
          <p:nvPr/>
        </p:nvPicPr>
        <p:blipFill rotWithShape="1">
          <a:blip r:embed="rId6" cstate="print">
            <a:extLst>
              <a:ext uri="{28A0092B-C50C-407E-A947-70E740481C1C}">
                <a14:useLocalDpi xmlns:a14="http://schemas.microsoft.com/office/drawing/2010/main" val="0"/>
              </a:ext>
            </a:extLst>
          </a:blip>
          <a:srcRect l="-1596" r="9039"/>
          <a:stretch/>
        </p:blipFill>
        <p:spPr bwMode="auto">
          <a:xfrm>
            <a:off x="6696236" y="3579861"/>
            <a:ext cx="2088232" cy="1115695"/>
          </a:xfrm>
          <a:prstGeom prst="rect">
            <a:avLst/>
          </a:prstGeom>
          <a:noFill/>
          <a:ln>
            <a:noFill/>
          </a:ln>
        </p:spPr>
      </p:pic>
    </p:spTree>
    <p:extLst>
      <p:ext uri="{BB962C8B-B14F-4D97-AF65-F5344CB8AC3E}">
        <p14:creationId xmlns:p14="http://schemas.microsoft.com/office/powerpoint/2010/main" val="1324898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496" y="-10022"/>
            <a:ext cx="9144000" cy="535767"/>
          </a:xfrm>
          <a:prstGeom prst="rect">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r>
              <a:rPr lang="kk-KZ" sz="2400"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
        <p:nvSpPr>
          <p:cNvPr id="2" name="Прямоугольник 1"/>
          <p:cNvSpPr/>
          <p:nvPr/>
        </p:nvSpPr>
        <p:spPr>
          <a:xfrm>
            <a:off x="179512" y="517739"/>
            <a:ext cx="8856984" cy="4462760"/>
          </a:xfrm>
          <a:prstGeom prst="rect">
            <a:avLst/>
          </a:prstGeom>
        </p:spPr>
        <p:txBody>
          <a:bodyPr wrap="square">
            <a:spAutoFit/>
          </a:bodyPr>
          <a:lstStyle/>
          <a:p>
            <a:r>
              <a:rPr lang="kk-KZ" dirty="0">
                <a:latin typeface="Times New Roman" pitchFamily="18" charset="0"/>
                <a:cs typeface="Times New Roman" pitchFamily="18" charset="0"/>
              </a:rPr>
              <a:t>2024 жылдың қараша, ақпан айларында </a:t>
            </a:r>
            <a:r>
              <a:rPr lang="uk-UA" dirty="0"/>
              <a:t> </a:t>
            </a:r>
            <a:r>
              <a:rPr lang="kk-KZ" dirty="0">
                <a:latin typeface="Times New Roman" pitchFamily="18" charset="0"/>
                <a:cs typeface="Times New Roman" pitchFamily="18" charset="0"/>
              </a:rPr>
              <a:t>оқушылардың психикалық саулығын, аппатияның функционалдық жағдайын анықтау, </a:t>
            </a:r>
            <a:r>
              <a:rPr lang="uk-UA" dirty="0" err="1">
                <a:latin typeface="Times New Roman" pitchFamily="18" charset="0"/>
                <a:cs typeface="Times New Roman" pitchFamily="18" charset="0"/>
              </a:rPr>
              <a:t>суицидтің</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алдын</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алу</a:t>
            </a:r>
            <a:r>
              <a:rPr lang="kk-KZ" dirty="0">
                <a:latin typeface="Times New Roman" pitchFamily="18" charset="0"/>
                <a:cs typeface="Times New Roman" pitchFamily="18" charset="0"/>
              </a:rPr>
              <a:t> мақсатында  7-11 сынып оқушылары арасында «М. Ковач сауалнамасы» алынып, өңделді және қорытындысы шығарылды. </a:t>
            </a:r>
          </a:p>
          <a:p>
            <a:r>
              <a:rPr lang="kk-KZ" dirty="0">
                <a:latin typeface="Times New Roman" pitchFamily="18" charset="0"/>
                <a:cs typeface="Times New Roman" pitchFamily="18" charset="0"/>
              </a:rPr>
              <a:t>   </a:t>
            </a:r>
            <a:r>
              <a:rPr lang="uk-UA" dirty="0" err="1">
                <a:latin typeface="Times New Roman" pitchFamily="18" charset="0"/>
                <a:cs typeface="Times New Roman" pitchFamily="18" charset="0"/>
              </a:rPr>
              <a:t>Сауалнама</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алу</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барысында</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оқушылардың</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көңіл</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күйіне</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назар</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салынды</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Оқушылардың</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көңіл</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күйі</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жақсы</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болды</a:t>
            </a:r>
            <a:r>
              <a:rPr lang="uk-UA" dirty="0">
                <a:latin typeface="Times New Roman" pitchFamily="18" charset="0"/>
                <a:cs typeface="Times New Roman" pitchFamily="18" charset="0"/>
              </a:rPr>
              <a:t>. </a:t>
            </a:r>
            <a:endParaRPr lang="kk-KZ" dirty="0">
              <a:latin typeface="Times New Roman" pitchFamily="18" charset="0"/>
              <a:cs typeface="Times New Roman" pitchFamily="18" charset="0"/>
            </a:endParaRPr>
          </a:p>
          <a:p>
            <a:pPr fontAlgn="ctr"/>
            <a:r>
              <a:rPr lang="kk-KZ" sz="1600" b="1" i="1" dirty="0">
                <a:latin typeface="Times New Roman" pitchFamily="18" charset="0"/>
                <a:cs typeface="Times New Roman" pitchFamily="18" charset="0"/>
              </a:rPr>
              <a:t>Көрсеткіштер:</a:t>
            </a:r>
            <a:r>
              <a:rPr lang="kk-KZ" sz="1600" b="1" dirty="0">
                <a:latin typeface="Times New Roman" pitchFamily="18" charset="0"/>
                <a:cs typeface="Times New Roman" pitchFamily="18" charset="0"/>
              </a:rPr>
              <a:t>   </a:t>
            </a:r>
            <a:r>
              <a:rPr lang="kk-KZ" sz="1600" dirty="0">
                <a:latin typeface="Times New Roman" pitchFamily="18" charset="0"/>
                <a:cs typeface="Times New Roman" pitchFamily="18" charset="0"/>
              </a:rPr>
              <a:t>0-10 – күйзеліссіз күй;</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11-16 – көңіл-күйдің аздап төмендеуі;</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17-19 – субдепрессия немесе жасырын депрессия;</a:t>
            </a:r>
            <a:endParaRPr lang="ru-RU" sz="1600" dirty="0">
              <a:latin typeface="Times New Roman" pitchFamily="18" charset="0"/>
              <a:cs typeface="Times New Roman" pitchFamily="18" charset="0"/>
            </a:endParaRPr>
          </a:p>
          <a:p>
            <a:pPr fontAlgn="ctr"/>
            <a:r>
              <a:rPr lang="kk-KZ" sz="1600" dirty="0">
                <a:latin typeface="Times New Roman" pitchFamily="18" charset="0"/>
                <a:cs typeface="Times New Roman" pitchFamily="18" charset="0"/>
              </a:rPr>
              <a:t>20 -   жоғары депресиия</a:t>
            </a:r>
            <a:endParaRPr lang="ru-RU" sz="1600" dirty="0">
              <a:latin typeface="Times New Roman" pitchFamily="18" charset="0"/>
              <a:cs typeface="Times New Roman" pitchFamily="18" charset="0"/>
            </a:endParaRPr>
          </a:p>
          <a:p>
            <a:pPr fontAlgn="ctr"/>
            <a:r>
              <a:rPr lang="kk-KZ" sz="1600" b="1" i="1" dirty="0">
                <a:latin typeface="Times New Roman" pitchFamily="18" charset="0"/>
                <a:cs typeface="Times New Roman" pitchFamily="18" charset="0"/>
              </a:rPr>
              <a:t>Түсіндіру:     Шкала  А </a:t>
            </a:r>
            <a:r>
              <a:rPr lang="kk-KZ" sz="1600" i="1" dirty="0">
                <a:latin typeface="Times New Roman" pitchFamily="18" charset="0"/>
                <a:cs typeface="Times New Roman" pitchFamily="18" charset="0"/>
              </a:rPr>
              <a:t>(Теріс көңіл—күй шкаласы: </a:t>
            </a:r>
            <a:r>
              <a:rPr lang="kk-KZ" sz="1600" dirty="0">
                <a:latin typeface="Times New Roman" pitchFamily="18" charset="0"/>
                <a:cs typeface="Times New Roman" pitchFamily="18" charset="0"/>
              </a:rPr>
              <a:t>1, 6, 8, 10, 11, 13) жалпы көңіл-күйдің төмендеуі, жалпы өз тиімділігінің теріс бағасы. Қиындықты үнемі күту, жылауға бейімділік, мазасыздық деңгейінің жоғарылауы. </a:t>
            </a:r>
            <a:endParaRPr lang="ru-RU" sz="1600" dirty="0">
              <a:latin typeface="Times New Roman" pitchFamily="18" charset="0"/>
              <a:cs typeface="Times New Roman" pitchFamily="18" charset="0"/>
            </a:endParaRPr>
          </a:p>
          <a:p>
            <a:pPr fontAlgn="ctr"/>
            <a:r>
              <a:rPr lang="kk-KZ" sz="1600" b="1" i="1" dirty="0">
                <a:latin typeface="Times New Roman" pitchFamily="18" charset="0"/>
                <a:cs typeface="Times New Roman" pitchFamily="18" charset="0"/>
              </a:rPr>
              <a:t>Шкала В </a:t>
            </a:r>
            <a:r>
              <a:rPr lang="kk-KZ" sz="1600" i="1" dirty="0">
                <a:latin typeface="Times New Roman" pitchFamily="18" charset="0"/>
                <a:cs typeface="Times New Roman" pitchFamily="18" charset="0"/>
              </a:rPr>
              <a:t>(Тұлғааралық проблемалар:</a:t>
            </a:r>
            <a:r>
              <a:rPr lang="kk-KZ" sz="1600" dirty="0">
                <a:latin typeface="Times New Roman" pitchFamily="18" charset="0"/>
                <a:cs typeface="Times New Roman" pitchFamily="18" charset="0"/>
              </a:rPr>
              <a:t>5, 12, 26, 27</a:t>
            </a:r>
            <a:r>
              <a:rPr lang="kk-KZ" sz="1600" i="1" dirty="0">
                <a:latin typeface="Times New Roman" pitchFamily="18" charset="0"/>
                <a:cs typeface="Times New Roman" pitchFamily="18" charset="0"/>
              </a:rPr>
              <a:t>)</a:t>
            </a:r>
            <a:r>
              <a:rPr lang="kk-KZ" sz="1600" dirty="0">
                <a:latin typeface="Times New Roman" pitchFamily="18" charset="0"/>
                <a:cs typeface="Times New Roman" pitchFamily="18" charset="0"/>
              </a:rPr>
              <a:t>-өзін жаман, агрессивті мінез-құлық, жоғары негативизм, бағынбау рөлімен сәйкестендіру. </a:t>
            </a:r>
            <a:endParaRPr lang="ru-RU" sz="1600" dirty="0">
              <a:latin typeface="Times New Roman" pitchFamily="18" charset="0"/>
              <a:cs typeface="Times New Roman" pitchFamily="18" charset="0"/>
            </a:endParaRPr>
          </a:p>
          <a:p>
            <a:pPr fontAlgn="ctr"/>
            <a:r>
              <a:rPr lang="kk-KZ" sz="1600" b="1" i="1" dirty="0">
                <a:latin typeface="Times New Roman" pitchFamily="18" charset="0"/>
                <a:cs typeface="Times New Roman" pitchFamily="18" charset="0"/>
              </a:rPr>
              <a:t>Шкала С </a:t>
            </a:r>
            <a:r>
              <a:rPr lang="kk-KZ" sz="1600" i="1" dirty="0">
                <a:latin typeface="Times New Roman" pitchFamily="18" charset="0"/>
                <a:cs typeface="Times New Roman" pitchFamily="18" charset="0"/>
              </a:rPr>
              <a:t>(Тиімсіздік шкаласы:</a:t>
            </a:r>
            <a:r>
              <a:rPr lang="kk-KZ" sz="1600" dirty="0">
                <a:latin typeface="Times New Roman" pitchFamily="18" charset="0"/>
                <a:cs typeface="Times New Roman" pitchFamily="18" charset="0"/>
              </a:rPr>
              <a:t> 3, 15, 23, 24</a:t>
            </a:r>
            <a:r>
              <a:rPr lang="kk-KZ" sz="1600" i="1" dirty="0">
                <a:latin typeface="Times New Roman" pitchFamily="18" charset="0"/>
                <a:cs typeface="Times New Roman" pitchFamily="18" charset="0"/>
              </a:rPr>
              <a:t>)</a:t>
            </a:r>
            <a:r>
              <a:rPr lang="kk-KZ" sz="1600" dirty="0">
                <a:latin typeface="Times New Roman" pitchFamily="18" charset="0"/>
                <a:cs typeface="Times New Roman" pitchFamily="18" charset="0"/>
              </a:rPr>
              <a:t>-мектептегі тиімсіздікке деген сенімнің жоғары деңгейі. </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374894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496" y="-10022"/>
            <a:ext cx="9144000" cy="535767"/>
          </a:xfrm>
          <a:prstGeom prst="rect">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r>
              <a:rPr lang="kk-KZ" sz="2400"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
        <p:nvSpPr>
          <p:cNvPr id="2" name="Прямоугольник 1"/>
          <p:cNvSpPr/>
          <p:nvPr/>
        </p:nvSpPr>
        <p:spPr>
          <a:xfrm>
            <a:off x="179512" y="627534"/>
            <a:ext cx="8856984" cy="3139321"/>
          </a:xfrm>
          <a:prstGeom prst="rect">
            <a:avLst/>
          </a:prstGeom>
        </p:spPr>
        <p:txBody>
          <a:bodyPr wrap="square">
            <a:spAutoFit/>
          </a:bodyPr>
          <a:lstStyle/>
          <a:p>
            <a:pPr fontAlgn="ctr"/>
            <a:r>
              <a:rPr lang="kk-KZ" b="1" i="1" dirty="0">
                <a:latin typeface="Times New Roman" pitchFamily="18" charset="0"/>
                <a:cs typeface="Times New Roman" pitchFamily="18" charset="0"/>
              </a:rPr>
              <a:t>Шкала Д </a:t>
            </a:r>
            <a:r>
              <a:rPr lang="kk-KZ" i="1" dirty="0">
                <a:latin typeface="Times New Roman" pitchFamily="18" charset="0"/>
                <a:cs typeface="Times New Roman" pitchFamily="18" charset="0"/>
              </a:rPr>
              <a:t>(Ангедония шкаласы:</a:t>
            </a:r>
            <a:r>
              <a:rPr lang="kk-KZ" dirty="0">
                <a:latin typeface="Times New Roman" pitchFamily="18" charset="0"/>
                <a:cs typeface="Times New Roman" pitchFamily="18" charset="0"/>
              </a:rPr>
              <a:t> 4, 16, 17, 18, 19, 20, 21, 22</a:t>
            </a:r>
            <a:r>
              <a:rPr lang="kk-KZ" i="1" dirty="0">
                <a:latin typeface="Times New Roman" pitchFamily="18" charset="0"/>
                <a:cs typeface="Times New Roman" pitchFamily="18" charset="0"/>
              </a:rPr>
              <a:t>)</a:t>
            </a:r>
            <a:r>
              <a:rPr lang="kk-KZ" b="1" i="1" dirty="0">
                <a:latin typeface="Times New Roman" pitchFamily="18" charset="0"/>
                <a:cs typeface="Times New Roman" pitchFamily="18" charset="0"/>
              </a:rPr>
              <a:t> </a:t>
            </a:r>
            <a:r>
              <a:rPr lang="kk-KZ" dirty="0">
                <a:latin typeface="Times New Roman" pitchFamily="18" charset="0"/>
                <a:cs typeface="Times New Roman" pitchFamily="18" charset="0"/>
              </a:rPr>
              <a:t>-сарқылудың жоғары деңгейі, жалғыздық базасының болуы.</a:t>
            </a:r>
            <a:endParaRPr lang="ru-RU" dirty="0">
              <a:latin typeface="Times New Roman" pitchFamily="18" charset="0"/>
              <a:cs typeface="Times New Roman" pitchFamily="18" charset="0"/>
            </a:endParaRPr>
          </a:p>
          <a:p>
            <a:pPr fontAlgn="ctr"/>
            <a:r>
              <a:rPr lang="kk-KZ" b="1" i="1" dirty="0">
                <a:latin typeface="Times New Roman" pitchFamily="18" charset="0"/>
                <a:cs typeface="Times New Roman" pitchFamily="18" charset="0"/>
              </a:rPr>
              <a:t>Шкала  И </a:t>
            </a:r>
            <a:r>
              <a:rPr lang="kk-KZ" i="1" dirty="0">
                <a:latin typeface="Times New Roman" pitchFamily="18" charset="0"/>
                <a:cs typeface="Times New Roman" pitchFamily="18" charset="0"/>
              </a:rPr>
              <a:t>(Өзін—өзі теріс бағалау шкаласы:</a:t>
            </a:r>
            <a:r>
              <a:rPr lang="kk-KZ" dirty="0">
                <a:latin typeface="Times New Roman" pitchFamily="18" charset="0"/>
                <a:cs typeface="Times New Roman" pitchFamily="18" charset="0"/>
              </a:rPr>
              <a:t> 2, 7, 9, 14, 25</a:t>
            </a:r>
            <a:r>
              <a:rPr lang="kk-KZ" i="1" dirty="0">
                <a:latin typeface="Times New Roman" pitchFamily="18" charset="0"/>
                <a:cs typeface="Times New Roman" pitchFamily="18" charset="0"/>
              </a:rPr>
              <a:t>)</a:t>
            </a:r>
            <a:r>
              <a:rPr lang="kk-KZ" b="1" i="1" dirty="0">
                <a:latin typeface="Times New Roman" pitchFamily="18" charset="0"/>
                <a:cs typeface="Times New Roman" pitchFamily="18" charset="0"/>
              </a:rPr>
              <a:t> </a:t>
            </a:r>
            <a:r>
              <a:rPr lang="kk-KZ" dirty="0">
                <a:latin typeface="Times New Roman" pitchFamily="18" charset="0"/>
                <a:cs typeface="Times New Roman" pitchFamily="18" charset="0"/>
              </a:rPr>
              <a:t>-өз тиімсіздігін теріс бағалау, суицидтік ойлардың болуы. </a:t>
            </a:r>
            <a:endParaRPr lang="ru-RU" dirty="0">
              <a:latin typeface="Times New Roman" pitchFamily="18" charset="0"/>
              <a:cs typeface="Times New Roman" pitchFamily="18" charset="0"/>
            </a:endParaRPr>
          </a:p>
          <a:p>
            <a:r>
              <a:rPr lang="kk-KZ" dirty="0"/>
              <a:t>      </a:t>
            </a:r>
            <a:r>
              <a:rPr lang="kk-KZ" dirty="0">
                <a:latin typeface="Times New Roman" pitchFamily="18" charset="0"/>
                <a:cs typeface="Times New Roman" pitchFamily="18" charset="0"/>
              </a:rPr>
              <a:t>Жалпы көрсеткіш есептеледі-бұл тесттің барлық тармақтары бойынша бала таңдаған жауап нұсқаларының ұпайларының қосындысы</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a:p>
            <a:endParaRPr lang="uk-UA" dirty="0">
              <a:latin typeface="Times New Roman" pitchFamily="18" charset="0"/>
              <a:cs typeface="Times New Roman" pitchFamily="18" charset="0"/>
            </a:endParaRPr>
          </a:p>
          <a:p>
            <a:r>
              <a:rPr lang="uk-UA" dirty="0" err="1">
                <a:latin typeface="Times New Roman" pitchFamily="18" charset="0"/>
                <a:cs typeface="Times New Roman" pitchFamily="18" charset="0"/>
              </a:rPr>
              <a:t>Сауалнаманың</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қорытындысы</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бойынша</a:t>
            </a:r>
            <a:r>
              <a:rPr lang="uk-UA" dirty="0">
                <a:latin typeface="Times New Roman" pitchFamily="18" charset="0"/>
                <a:cs typeface="Times New Roman" pitchFamily="18" charset="0"/>
              </a:rPr>
              <a:t> 100%  </a:t>
            </a:r>
            <a:r>
              <a:rPr lang="uk-UA" dirty="0" err="1">
                <a:latin typeface="Times New Roman" pitchFamily="18" charset="0"/>
                <a:cs typeface="Times New Roman" pitchFamily="18" charset="0"/>
              </a:rPr>
              <a:t>күйзеліссіз</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күй</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шкаласын</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көрсетіп</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тұр</a:t>
            </a:r>
            <a:r>
              <a:rPr lang="uk-UA" dirty="0">
                <a:latin typeface="Times New Roman" pitchFamily="18" charset="0"/>
                <a:cs typeface="Times New Roman" pitchFamily="18" charset="0"/>
              </a:rPr>
              <a:t>. </a:t>
            </a:r>
          </a:p>
          <a:p>
            <a:r>
              <a:rPr lang="kk-KZ" dirty="0">
                <a:latin typeface="Times New Roman" pitchFamily="18" charset="0"/>
                <a:cs typeface="Times New Roman" pitchFamily="18" charset="0"/>
              </a:rPr>
              <a:t>    Теріс көңіл—күй шкаласы, тұлғааралық проблемалар, тиімсіздік шкаласы, </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өзін—өзі теріс бағалау шкалалар бойынша оқушы анықталған жоқ.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374894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23478"/>
            <a:ext cx="8352928" cy="3394472"/>
          </a:xfrm>
        </p:spPr>
        <p:txBody>
          <a:bodyPr>
            <a:normAutofit/>
          </a:bodyPr>
          <a:lstStyle/>
          <a:p>
            <a:pPr marL="0" indent="0">
              <a:buNone/>
            </a:pPr>
            <a:r>
              <a:rPr lang="kk-KZ" dirty="0"/>
              <a:t> </a:t>
            </a:r>
            <a:r>
              <a:rPr lang="kk-KZ" sz="1900" dirty="0">
                <a:latin typeface="Times New Roman" pitchFamily="18" charset="0"/>
                <a:cs typeface="Times New Roman" pitchFamily="18" charset="0"/>
              </a:rPr>
              <a:t>2024  жылдың   28 қараша  күні    11  сынып оқушылары  арасында өзара жағымды қарым-қатынас орнату, басқаның қайғысы мен қуанышына орақтаса білуге, ҰБТ тапсыру кезінде эмоциясы мен мінез-құлқын меңгере білуге  үйрету  мақсатында  «Эмоция және мінез-құлық» тақырыбында  түзету-дамытушылық   жұмыс жүргізілді.     </a:t>
            </a:r>
            <a:endParaRPr lang="ru-RU" sz="1900" dirty="0">
              <a:latin typeface="Times New Roman" pitchFamily="18" charset="0"/>
              <a:cs typeface="Times New Roman" pitchFamily="18" charset="0"/>
            </a:endParaRPr>
          </a:p>
          <a:p>
            <a:pPr marL="0" indent="0">
              <a:buNone/>
            </a:pPr>
            <a:r>
              <a:rPr lang="kk-KZ" sz="1900" dirty="0">
                <a:latin typeface="Times New Roman" pitchFamily="18" charset="0"/>
                <a:cs typeface="Times New Roman" pitchFamily="18" charset="0"/>
              </a:rPr>
              <a:t>  «Эмоцияны қалай басқаруға болады?», «Жағымсыз эмоцияларды қалай жоюға болады?» тақырыптарында  кеңестер айтылып, жағымсыз эмоцияларды сыртқа шығару тәсілдерін үйрене отырып жаттығулар жасалынды</a:t>
            </a:r>
            <a:r>
              <a:rPr lang="kk-KZ" sz="2600" dirty="0">
                <a:latin typeface="Times New Roman" pitchFamily="18" charset="0"/>
                <a:cs typeface="Times New Roman" pitchFamily="18" charset="0"/>
              </a:rPr>
              <a:t>.</a:t>
            </a:r>
            <a:endParaRPr lang="ru-RU" sz="2600" dirty="0">
              <a:latin typeface="Times New Roman" pitchFamily="18" charset="0"/>
              <a:cs typeface="Times New Roman" pitchFamily="18" charset="0"/>
            </a:endParaRPr>
          </a:p>
        </p:txBody>
      </p:sp>
      <p:pic>
        <p:nvPicPr>
          <p:cNvPr id="4" name="Рисунок 3" descr="C:\2024-2025 оқу жылы\ҰБТ\24-25 ож ҰБТ\Эмоция және мінез құлық 11 Ә ШағӘйг.jpg"/>
          <p:cNvPicPr/>
          <p:nvPr/>
        </p:nvPicPr>
        <p:blipFill rotWithShape="1">
          <a:blip r:embed="rId2" cstate="print">
            <a:extLst>
              <a:ext uri="{28A0092B-C50C-407E-A947-70E740481C1C}">
                <a14:useLocalDpi xmlns:a14="http://schemas.microsoft.com/office/drawing/2010/main" val="0"/>
              </a:ext>
            </a:extLst>
          </a:blip>
          <a:srcRect t="1057"/>
          <a:stretch/>
        </p:blipFill>
        <p:spPr bwMode="auto">
          <a:xfrm>
            <a:off x="2411760" y="3147814"/>
            <a:ext cx="2232248" cy="16561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0802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23478"/>
            <a:ext cx="8352928" cy="1815882"/>
          </a:xfrm>
          <a:prstGeom prst="rect">
            <a:avLst/>
          </a:prstGeom>
        </p:spPr>
        <p:txBody>
          <a:bodyPr wrap="square">
            <a:spAutoFit/>
          </a:bodyPr>
          <a:lstStyle/>
          <a:p>
            <a:r>
              <a:rPr lang="kk-KZ" sz="1600" dirty="0">
                <a:latin typeface="Times New Roman" pitchFamily="18" charset="0"/>
                <a:cs typeface="Times New Roman" pitchFamily="18" charset="0"/>
              </a:rPr>
              <a:t>Мамандықтың айқын түріне бейімділігін анықтау  мақсатында 9, 11 сынып оқушыларынан 2024 жылдың желтоқсан айында  ДДО-Е.Л.Климовтың диффернционалдық-диагностикалық сұрақнама, адамдарды биологиялық белгілер бойына нақты психологиялық типтерді анықтау  тестісі алынып,    қорытындысы жасалынды</a:t>
            </a:r>
            <a:r>
              <a:rPr lang="kk-KZ"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kk-KZ"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Өткізілген күні:  03.12.2024 жыл</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Сыныбы: </a:t>
            </a:r>
            <a:r>
              <a:rPr lang="ru-RU" sz="1600" dirty="0">
                <a:latin typeface="Times New Roman" pitchFamily="18" charset="0"/>
                <a:cs typeface="Times New Roman" pitchFamily="18" charset="0"/>
              </a:rPr>
              <a:t>9</a:t>
            </a:r>
            <a:r>
              <a:rPr lang="kk-KZ" sz="1600" dirty="0">
                <a:latin typeface="Times New Roman" pitchFamily="18" charset="0"/>
                <a:cs typeface="Times New Roman" pitchFamily="18" charset="0"/>
              </a:rPr>
              <a:t> «</a:t>
            </a:r>
            <a:r>
              <a:rPr lang="ru-RU" sz="1600" dirty="0">
                <a:latin typeface="Times New Roman" pitchFamily="18" charset="0"/>
                <a:cs typeface="Times New Roman" pitchFamily="18" charset="0"/>
              </a:rPr>
              <a:t>В</a:t>
            </a:r>
            <a:r>
              <a:rPr lang="kk-KZ" sz="1600" dirty="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graphicFrame>
        <p:nvGraphicFramePr>
          <p:cNvPr id="5" name="Диаграмма 4"/>
          <p:cNvGraphicFramePr/>
          <p:nvPr>
            <p:extLst>
              <p:ext uri="{D42A27DB-BD31-4B8C-83A1-F6EECF244321}">
                <p14:modId xmlns:p14="http://schemas.microsoft.com/office/powerpoint/2010/main" val="626504594"/>
              </p:ext>
            </p:extLst>
          </p:nvPr>
        </p:nvGraphicFramePr>
        <p:xfrm>
          <a:off x="179512" y="2211710"/>
          <a:ext cx="4176464" cy="2232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735925770"/>
              </p:ext>
            </p:extLst>
          </p:nvPr>
        </p:nvGraphicFramePr>
        <p:xfrm>
          <a:off x="4427984" y="1275606"/>
          <a:ext cx="4439371" cy="3549000"/>
        </p:xfrm>
        <a:graphic>
          <a:graphicData uri="http://schemas.openxmlformats.org/drawingml/2006/table">
            <a:tbl>
              <a:tblPr firstRow="1" firstCol="1" bandRow="1">
                <a:tableStyleId>{5C22544A-7EE6-4342-B048-85BDC9FD1C3A}</a:tableStyleId>
              </a:tblPr>
              <a:tblGrid>
                <a:gridCol w="226724">
                  <a:extLst>
                    <a:ext uri="{9D8B030D-6E8A-4147-A177-3AD203B41FA5}">
                      <a16:colId xmlns:a16="http://schemas.microsoft.com/office/drawing/2014/main" val="20000"/>
                    </a:ext>
                  </a:extLst>
                </a:gridCol>
                <a:gridCol w="1143384">
                  <a:extLst>
                    <a:ext uri="{9D8B030D-6E8A-4147-A177-3AD203B41FA5}">
                      <a16:colId xmlns:a16="http://schemas.microsoft.com/office/drawing/2014/main" val="20001"/>
                    </a:ext>
                  </a:extLst>
                </a:gridCol>
                <a:gridCol w="601625">
                  <a:extLst>
                    <a:ext uri="{9D8B030D-6E8A-4147-A177-3AD203B41FA5}">
                      <a16:colId xmlns:a16="http://schemas.microsoft.com/office/drawing/2014/main" val="20002"/>
                    </a:ext>
                  </a:extLst>
                </a:gridCol>
                <a:gridCol w="602049">
                  <a:extLst>
                    <a:ext uri="{9D8B030D-6E8A-4147-A177-3AD203B41FA5}">
                      <a16:colId xmlns:a16="http://schemas.microsoft.com/office/drawing/2014/main" val="20003"/>
                    </a:ext>
                  </a:extLst>
                </a:gridCol>
                <a:gridCol w="661915">
                  <a:extLst>
                    <a:ext uri="{9D8B030D-6E8A-4147-A177-3AD203B41FA5}">
                      <a16:colId xmlns:a16="http://schemas.microsoft.com/office/drawing/2014/main" val="20004"/>
                    </a:ext>
                  </a:extLst>
                </a:gridCol>
                <a:gridCol w="602049">
                  <a:extLst>
                    <a:ext uri="{9D8B030D-6E8A-4147-A177-3AD203B41FA5}">
                      <a16:colId xmlns:a16="http://schemas.microsoft.com/office/drawing/2014/main" val="20005"/>
                    </a:ext>
                  </a:extLst>
                </a:gridCol>
                <a:gridCol w="601625">
                  <a:extLst>
                    <a:ext uri="{9D8B030D-6E8A-4147-A177-3AD203B41FA5}">
                      <a16:colId xmlns:a16="http://schemas.microsoft.com/office/drawing/2014/main" val="20006"/>
                    </a:ext>
                  </a:extLst>
                </a:gridCol>
              </a:tblGrid>
              <a:tr h="228547">
                <a:tc>
                  <a:txBody>
                    <a:bodyPr/>
                    <a:lstStyle/>
                    <a:p>
                      <a:pPr algn="l">
                        <a:spcAft>
                          <a:spcPts val="0"/>
                        </a:spcAft>
                      </a:pPr>
                      <a:r>
                        <a:rPr lang="kk-KZ" sz="900">
                          <a:effectLst/>
                        </a:rPr>
                        <a:t>№</a:t>
                      </a:r>
                      <a:endParaRPr lang="ru-RU" sz="900">
                        <a:effectLst/>
                        <a:latin typeface="Times New Roman"/>
                        <a:ea typeface="Times New Roman"/>
                        <a:cs typeface="Times New Roman"/>
                      </a:endParaRPr>
                    </a:p>
                  </a:txBody>
                  <a:tcPr marL="53032" marR="53032" marT="0" marB="0"/>
                </a:tc>
                <a:tc>
                  <a:txBody>
                    <a:bodyPr/>
                    <a:lstStyle/>
                    <a:p>
                      <a:pPr algn="l">
                        <a:spcAft>
                          <a:spcPts val="0"/>
                        </a:spcAft>
                      </a:pPr>
                      <a:r>
                        <a:rPr lang="kk-KZ" sz="900">
                          <a:effectLst/>
                        </a:rPr>
                        <a:t>Оқушының аты- жөні</a:t>
                      </a:r>
                      <a:endParaRPr lang="ru-RU" sz="900">
                        <a:effectLst/>
                        <a:latin typeface="Times New Roman"/>
                        <a:ea typeface="Times New Roman"/>
                        <a:cs typeface="Times New Roman"/>
                      </a:endParaRPr>
                    </a:p>
                  </a:txBody>
                  <a:tcPr marL="53032" marR="53032" marT="0" marB="0"/>
                </a:tc>
                <a:tc>
                  <a:txBody>
                    <a:bodyPr/>
                    <a:lstStyle/>
                    <a:p>
                      <a:pPr algn="l">
                        <a:spcAft>
                          <a:spcPts val="0"/>
                        </a:spcAft>
                      </a:pPr>
                      <a:r>
                        <a:rPr lang="kk-KZ" sz="900">
                          <a:effectLst/>
                        </a:rPr>
                        <a:t>Адам-табиғат</a:t>
                      </a:r>
                      <a:endParaRPr lang="ru-RU" sz="900">
                        <a:effectLst/>
                        <a:latin typeface="Times New Roman"/>
                        <a:ea typeface="Times New Roman"/>
                        <a:cs typeface="Times New Roman"/>
                      </a:endParaRPr>
                    </a:p>
                  </a:txBody>
                  <a:tcPr marL="53032" marR="53032" marT="0" marB="0"/>
                </a:tc>
                <a:tc>
                  <a:txBody>
                    <a:bodyPr/>
                    <a:lstStyle/>
                    <a:p>
                      <a:pPr algn="l">
                        <a:spcAft>
                          <a:spcPts val="0"/>
                        </a:spcAft>
                      </a:pPr>
                      <a:r>
                        <a:rPr lang="kk-KZ" sz="900">
                          <a:effectLst/>
                        </a:rPr>
                        <a:t>Адам-техника</a:t>
                      </a:r>
                      <a:endParaRPr lang="ru-RU" sz="900">
                        <a:effectLst/>
                        <a:latin typeface="Times New Roman"/>
                        <a:ea typeface="Times New Roman"/>
                        <a:cs typeface="Times New Roman"/>
                      </a:endParaRPr>
                    </a:p>
                  </a:txBody>
                  <a:tcPr marL="53032" marR="53032" marT="0" marB="0"/>
                </a:tc>
                <a:tc>
                  <a:txBody>
                    <a:bodyPr/>
                    <a:lstStyle/>
                    <a:p>
                      <a:pPr algn="l">
                        <a:spcAft>
                          <a:spcPts val="0"/>
                        </a:spcAft>
                      </a:pPr>
                      <a:r>
                        <a:rPr lang="kk-KZ" sz="900">
                          <a:effectLst/>
                        </a:rPr>
                        <a:t>Адам-адам</a:t>
                      </a:r>
                      <a:endParaRPr lang="ru-RU" sz="900">
                        <a:effectLst/>
                        <a:latin typeface="Times New Roman"/>
                        <a:ea typeface="Times New Roman"/>
                        <a:cs typeface="Times New Roman"/>
                      </a:endParaRPr>
                    </a:p>
                  </a:txBody>
                  <a:tcPr marL="53032" marR="53032" marT="0" marB="0"/>
                </a:tc>
                <a:tc>
                  <a:txBody>
                    <a:bodyPr/>
                    <a:lstStyle/>
                    <a:p>
                      <a:pPr algn="l">
                        <a:spcAft>
                          <a:spcPts val="0"/>
                        </a:spcAft>
                      </a:pPr>
                      <a:r>
                        <a:rPr lang="kk-KZ" sz="900">
                          <a:effectLst/>
                        </a:rPr>
                        <a:t>Таныс жүйе</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Көркемдік бейне</a:t>
                      </a:r>
                      <a:endParaRPr lang="ru-RU" sz="900">
                        <a:effectLst/>
                        <a:latin typeface="Times New Roman"/>
                        <a:ea typeface="Times New Roman"/>
                        <a:cs typeface="Times New Roman"/>
                      </a:endParaRPr>
                    </a:p>
                  </a:txBody>
                  <a:tcPr marL="53032" marR="53032" marT="0" marB="0"/>
                </a:tc>
                <a:extLst>
                  <a:ext uri="{0D108BD9-81ED-4DB2-BD59-A6C34878D82A}">
                    <a16:rowId xmlns:a16="http://schemas.microsoft.com/office/drawing/2014/main" val="10000"/>
                  </a:ext>
                </a:extLst>
              </a:tr>
              <a:tr h="114273">
                <a:tc>
                  <a:txBody>
                    <a:bodyPr/>
                    <a:lstStyle/>
                    <a:p>
                      <a:pPr algn="l">
                        <a:spcAft>
                          <a:spcPts val="0"/>
                        </a:spcAft>
                      </a:pPr>
                      <a:r>
                        <a:rPr lang="kk-KZ" sz="900">
                          <a:effectLst/>
                        </a:rPr>
                        <a:t>1</a:t>
                      </a:r>
                      <a:endParaRPr lang="ru-RU" sz="900">
                        <a:effectLst/>
                        <a:latin typeface="Times New Roman"/>
                        <a:ea typeface="Times New Roman"/>
                        <a:cs typeface="Times New Roman"/>
                      </a:endParaRPr>
                    </a:p>
                  </a:txBody>
                  <a:tcPr marL="53032" marR="53032" marT="0" marB="0"/>
                </a:tc>
                <a:tc>
                  <a:txBody>
                    <a:bodyPr/>
                    <a:lstStyle/>
                    <a:p>
                      <a:pPr marL="3810" algn="l">
                        <a:spcAft>
                          <a:spcPts val="0"/>
                        </a:spcAft>
                      </a:pPr>
                      <a:r>
                        <a:rPr lang="kk-KZ" sz="900">
                          <a:effectLst/>
                        </a:rPr>
                        <a:t>Әбілхан Ажар</a:t>
                      </a:r>
                      <a:endParaRPr lang="ru-RU" sz="900">
                        <a:effectLst/>
                        <a:latin typeface="Times New Roman"/>
                        <a:ea typeface="Times New Roman"/>
                        <a:cs typeface="Times New Roman"/>
                      </a:endParaRPr>
                    </a:p>
                  </a:txBody>
                  <a:tcPr marL="53032" marR="53032" marT="0" marB="0" anchor="b"/>
                </a:tc>
                <a:tc>
                  <a:txBody>
                    <a:bodyPr/>
                    <a:lstStyle/>
                    <a:p>
                      <a:pPr algn="ctr">
                        <a:spcAft>
                          <a:spcPts val="0"/>
                        </a:spcAft>
                      </a:pPr>
                      <a:r>
                        <a:rPr lang="kk-KZ" sz="900">
                          <a:effectLst/>
                        </a:rPr>
                        <a:t>6</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3</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extLst>
                  <a:ext uri="{0D108BD9-81ED-4DB2-BD59-A6C34878D82A}">
                    <a16:rowId xmlns:a16="http://schemas.microsoft.com/office/drawing/2014/main" val="10001"/>
                  </a:ext>
                </a:extLst>
              </a:tr>
              <a:tr h="114273">
                <a:tc>
                  <a:txBody>
                    <a:bodyPr/>
                    <a:lstStyle/>
                    <a:p>
                      <a:pPr algn="l">
                        <a:spcAft>
                          <a:spcPts val="0"/>
                        </a:spcAft>
                      </a:pPr>
                      <a:r>
                        <a:rPr lang="kk-KZ" sz="900">
                          <a:effectLst/>
                        </a:rPr>
                        <a:t>2</a:t>
                      </a:r>
                      <a:endParaRPr lang="ru-RU" sz="900">
                        <a:effectLst/>
                        <a:latin typeface="Times New Roman"/>
                        <a:ea typeface="Times New Roman"/>
                        <a:cs typeface="Times New Roman"/>
                      </a:endParaRPr>
                    </a:p>
                  </a:txBody>
                  <a:tcPr marL="53032" marR="53032" marT="0" marB="0"/>
                </a:tc>
                <a:tc>
                  <a:txBody>
                    <a:bodyPr/>
                    <a:lstStyle/>
                    <a:p>
                      <a:pPr marL="3810" algn="l">
                        <a:spcAft>
                          <a:spcPts val="0"/>
                        </a:spcAft>
                      </a:pPr>
                      <a:r>
                        <a:rPr lang="kk-KZ" sz="900">
                          <a:effectLst/>
                        </a:rPr>
                        <a:t>Алмахан Саян</a:t>
                      </a:r>
                      <a:endParaRPr lang="ru-RU" sz="900">
                        <a:effectLst/>
                        <a:latin typeface="Times New Roman"/>
                        <a:ea typeface="Times New Roman"/>
                        <a:cs typeface="Times New Roman"/>
                      </a:endParaRPr>
                    </a:p>
                  </a:txBody>
                  <a:tcPr marL="53032" marR="53032" marT="0" marB="0" anchor="b"/>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3</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2</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5</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2</a:t>
                      </a:r>
                      <a:endParaRPr lang="ru-RU" sz="900">
                        <a:effectLst/>
                        <a:latin typeface="Times New Roman"/>
                        <a:ea typeface="Times New Roman"/>
                        <a:cs typeface="Times New Roman"/>
                      </a:endParaRPr>
                    </a:p>
                  </a:txBody>
                  <a:tcPr marL="53032" marR="53032" marT="0" marB="0"/>
                </a:tc>
                <a:extLst>
                  <a:ext uri="{0D108BD9-81ED-4DB2-BD59-A6C34878D82A}">
                    <a16:rowId xmlns:a16="http://schemas.microsoft.com/office/drawing/2014/main" val="10002"/>
                  </a:ext>
                </a:extLst>
              </a:tr>
              <a:tr h="114273">
                <a:tc>
                  <a:txBody>
                    <a:bodyPr/>
                    <a:lstStyle/>
                    <a:p>
                      <a:pPr algn="l">
                        <a:spcAft>
                          <a:spcPts val="0"/>
                        </a:spcAft>
                      </a:pPr>
                      <a:r>
                        <a:rPr lang="kk-KZ" sz="900">
                          <a:effectLst/>
                        </a:rPr>
                        <a:t>3</a:t>
                      </a:r>
                      <a:endParaRPr lang="ru-RU" sz="900">
                        <a:effectLst/>
                        <a:latin typeface="Times New Roman"/>
                        <a:ea typeface="Times New Roman"/>
                        <a:cs typeface="Times New Roman"/>
                      </a:endParaRPr>
                    </a:p>
                  </a:txBody>
                  <a:tcPr marL="53032" marR="53032" marT="0" marB="0"/>
                </a:tc>
                <a:tc>
                  <a:txBody>
                    <a:bodyPr/>
                    <a:lstStyle/>
                    <a:p>
                      <a:pPr marL="3810" algn="l">
                        <a:spcAft>
                          <a:spcPts val="0"/>
                        </a:spcAft>
                      </a:pPr>
                      <a:r>
                        <a:rPr lang="kk-KZ" sz="900">
                          <a:effectLst/>
                        </a:rPr>
                        <a:t>Дажантура Мансұр</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3</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extLst>
                  <a:ext uri="{0D108BD9-81ED-4DB2-BD59-A6C34878D82A}">
                    <a16:rowId xmlns:a16="http://schemas.microsoft.com/office/drawing/2014/main" val="10003"/>
                  </a:ext>
                </a:extLst>
              </a:tr>
              <a:tr h="114273">
                <a:tc>
                  <a:txBody>
                    <a:bodyPr/>
                    <a:lstStyle/>
                    <a:p>
                      <a:pPr algn="l">
                        <a:spcAft>
                          <a:spcPts val="0"/>
                        </a:spcAft>
                      </a:pPr>
                      <a:r>
                        <a:rPr lang="kk-KZ" sz="900">
                          <a:effectLst/>
                        </a:rPr>
                        <a:t>4</a:t>
                      </a:r>
                      <a:endParaRPr lang="ru-RU" sz="900">
                        <a:effectLst/>
                        <a:latin typeface="Times New Roman"/>
                        <a:ea typeface="Times New Roman"/>
                        <a:cs typeface="Times New Roman"/>
                      </a:endParaRPr>
                    </a:p>
                  </a:txBody>
                  <a:tcPr marL="53032" marR="53032" marT="0" marB="0"/>
                </a:tc>
                <a:tc>
                  <a:txBody>
                    <a:bodyPr/>
                    <a:lstStyle/>
                    <a:p>
                      <a:pPr marL="3810" algn="l">
                        <a:spcAft>
                          <a:spcPts val="0"/>
                        </a:spcAft>
                      </a:pPr>
                      <a:r>
                        <a:rPr lang="kk-KZ" sz="900">
                          <a:effectLst/>
                        </a:rPr>
                        <a:t>Дайырбай Ерсұлтан</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1</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2</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1</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1</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1</a:t>
                      </a:r>
                      <a:endParaRPr lang="ru-RU" sz="900">
                        <a:effectLst/>
                        <a:latin typeface="Times New Roman"/>
                        <a:ea typeface="Times New Roman"/>
                        <a:cs typeface="Times New Roman"/>
                      </a:endParaRPr>
                    </a:p>
                  </a:txBody>
                  <a:tcPr marL="53032" marR="53032" marT="0" marB="0"/>
                </a:tc>
                <a:extLst>
                  <a:ext uri="{0D108BD9-81ED-4DB2-BD59-A6C34878D82A}">
                    <a16:rowId xmlns:a16="http://schemas.microsoft.com/office/drawing/2014/main" val="10004"/>
                  </a:ext>
                </a:extLst>
              </a:tr>
              <a:tr h="257160">
                <a:tc>
                  <a:txBody>
                    <a:bodyPr/>
                    <a:lstStyle/>
                    <a:p>
                      <a:pPr algn="l">
                        <a:spcAft>
                          <a:spcPts val="0"/>
                        </a:spcAft>
                      </a:pPr>
                      <a:r>
                        <a:rPr lang="kk-KZ" sz="900">
                          <a:effectLst/>
                        </a:rPr>
                        <a:t>5</a:t>
                      </a:r>
                      <a:endParaRPr lang="ru-RU" sz="900">
                        <a:effectLst/>
                        <a:latin typeface="Times New Roman"/>
                        <a:ea typeface="Times New Roman"/>
                        <a:cs typeface="Times New Roman"/>
                      </a:endParaRPr>
                    </a:p>
                  </a:txBody>
                  <a:tcPr marL="53032" marR="53032" marT="0" marB="0"/>
                </a:tc>
                <a:tc>
                  <a:txBody>
                    <a:bodyPr/>
                    <a:lstStyle/>
                    <a:p>
                      <a:pPr marL="3810" algn="l">
                        <a:spcAft>
                          <a:spcPts val="0"/>
                        </a:spcAft>
                      </a:pPr>
                      <a:r>
                        <a:rPr lang="kk-KZ" sz="900">
                          <a:effectLst/>
                        </a:rPr>
                        <a:t>Қақпанов Ринат</a:t>
                      </a:r>
                      <a:endParaRPr lang="ru-RU" sz="900">
                        <a:effectLst/>
                        <a:latin typeface="Times New Roman"/>
                        <a:ea typeface="Times New Roman"/>
                        <a:cs typeface="Times New Roman"/>
                      </a:endParaRPr>
                    </a:p>
                  </a:txBody>
                  <a:tcPr marL="53032" marR="53032" marT="0" marB="0" anchor="b"/>
                </a:tc>
                <a:tc>
                  <a:txBody>
                    <a:bodyPr/>
                    <a:lstStyle/>
                    <a:p>
                      <a:pPr algn="ctr">
                        <a:spcAft>
                          <a:spcPts val="0"/>
                        </a:spcAft>
                      </a:pPr>
                      <a:r>
                        <a:rPr lang="kk-KZ" sz="900">
                          <a:effectLst/>
                        </a:rPr>
                        <a:t>2</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4</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3</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2</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3</a:t>
                      </a:r>
                      <a:endParaRPr lang="ru-RU" sz="900">
                        <a:effectLst/>
                        <a:latin typeface="Times New Roman"/>
                        <a:ea typeface="Times New Roman"/>
                        <a:cs typeface="Times New Roman"/>
                      </a:endParaRPr>
                    </a:p>
                  </a:txBody>
                  <a:tcPr marL="53032" marR="53032" marT="0" marB="0"/>
                </a:tc>
                <a:extLst>
                  <a:ext uri="{0D108BD9-81ED-4DB2-BD59-A6C34878D82A}">
                    <a16:rowId xmlns:a16="http://schemas.microsoft.com/office/drawing/2014/main" val="10005"/>
                  </a:ext>
                </a:extLst>
              </a:tr>
              <a:tr h="114273">
                <a:tc>
                  <a:txBody>
                    <a:bodyPr/>
                    <a:lstStyle/>
                    <a:p>
                      <a:pPr algn="l">
                        <a:spcAft>
                          <a:spcPts val="0"/>
                        </a:spcAft>
                      </a:pPr>
                      <a:r>
                        <a:rPr lang="kk-KZ" sz="900">
                          <a:effectLst/>
                        </a:rPr>
                        <a:t>6</a:t>
                      </a:r>
                      <a:endParaRPr lang="ru-RU" sz="900">
                        <a:effectLst/>
                        <a:latin typeface="Times New Roman"/>
                        <a:ea typeface="Times New Roman"/>
                        <a:cs typeface="Times New Roman"/>
                      </a:endParaRPr>
                    </a:p>
                  </a:txBody>
                  <a:tcPr marL="53032" marR="53032" marT="0" marB="0"/>
                </a:tc>
                <a:tc>
                  <a:txBody>
                    <a:bodyPr/>
                    <a:lstStyle/>
                    <a:p>
                      <a:pPr algn="l">
                        <a:spcAft>
                          <a:spcPts val="0"/>
                        </a:spcAft>
                      </a:pPr>
                      <a:r>
                        <a:rPr lang="kk-KZ" sz="900">
                          <a:effectLst/>
                        </a:rPr>
                        <a:t>Қайырбеков Аймар</a:t>
                      </a:r>
                      <a:endParaRPr lang="ru-RU" sz="900">
                        <a:effectLst/>
                        <a:latin typeface="Times New Roman"/>
                        <a:ea typeface="Times New Roman"/>
                        <a:cs typeface="Times New Roman"/>
                      </a:endParaRPr>
                    </a:p>
                  </a:txBody>
                  <a:tcPr marL="53032" marR="53032" marT="0" marB="0" anchor="b"/>
                </a:tc>
                <a:tc>
                  <a:txBody>
                    <a:bodyPr/>
                    <a:lstStyle/>
                    <a:p>
                      <a:pPr algn="ctr">
                        <a:spcAft>
                          <a:spcPts val="0"/>
                        </a:spcAft>
                      </a:pPr>
                      <a:r>
                        <a:rPr lang="kk-KZ" sz="900">
                          <a:effectLst/>
                        </a:rPr>
                        <a:t>3</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3</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4</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3</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3</a:t>
                      </a:r>
                      <a:endParaRPr lang="ru-RU" sz="900">
                        <a:effectLst/>
                        <a:latin typeface="Times New Roman"/>
                        <a:ea typeface="Times New Roman"/>
                        <a:cs typeface="Times New Roman"/>
                      </a:endParaRPr>
                    </a:p>
                  </a:txBody>
                  <a:tcPr marL="53032" marR="53032" marT="0" marB="0"/>
                </a:tc>
                <a:extLst>
                  <a:ext uri="{0D108BD9-81ED-4DB2-BD59-A6C34878D82A}">
                    <a16:rowId xmlns:a16="http://schemas.microsoft.com/office/drawing/2014/main" val="10006"/>
                  </a:ext>
                </a:extLst>
              </a:tr>
              <a:tr h="114273">
                <a:tc>
                  <a:txBody>
                    <a:bodyPr/>
                    <a:lstStyle/>
                    <a:p>
                      <a:pPr algn="l">
                        <a:spcAft>
                          <a:spcPts val="0"/>
                        </a:spcAft>
                      </a:pPr>
                      <a:r>
                        <a:rPr lang="kk-KZ" sz="900">
                          <a:effectLst/>
                        </a:rPr>
                        <a:t>7</a:t>
                      </a:r>
                      <a:endParaRPr lang="ru-RU" sz="900">
                        <a:effectLst/>
                        <a:latin typeface="Times New Roman"/>
                        <a:ea typeface="Times New Roman"/>
                        <a:cs typeface="Times New Roman"/>
                      </a:endParaRPr>
                    </a:p>
                  </a:txBody>
                  <a:tcPr marL="53032" marR="53032" marT="0" marB="0"/>
                </a:tc>
                <a:tc>
                  <a:txBody>
                    <a:bodyPr/>
                    <a:lstStyle/>
                    <a:p>
                      <a:pPr marL="3810" algn="l">
                        <a:spcAft>
                          <a:spcPts val="0"/>
                        </a:spcAft>
                      </a:pPr>
                      <a:r>
                        <a:rPr lang="kk-KZ" sz="900">
                          <a:effectLst/>
                        </a:rPr>
                        <a:t>Нұралы Мүбәрәк</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1</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3</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1</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1</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1</a:t>
                      </a:r>
                      <a:endParaRPr lang="ru-RU" sz="900">
                        <a:effectLst/>
                        <a:latin typeface="Times New Roman"/>
                        <a:ea typeface="Times New Roman"/>
                        <a:cs typeface="Times New Roman"/>
                      </a:endParaRPr>
                    </a:p>
                  </a:txBody>
                  <a:tcPr marL="53032" marR="53032" marT="0" marB="0"/>
                </a:tc>
                <a:extLst>
                  <a:ext uri="{0D108BD9-81ED-4DB2-BD59-A6C34878D82A}">
                    <a16:rowId xmlns:a16="http://schemas.microsoft.com/office/drawing/2014/main" val="10007"/>
                  </a:ext>
                </a:extLst>
              </a:tr>
              <a:tr h="114273">
                <a:tc>
                  <a:txBody>
                    <a:bodyPr/>
                    <a:lstStyle/>
                    <a:p>
                      <a:pPr algn="l">
                        <a:spcAft>
                          <a:spcPts val="0"/>
                        </a:spcAft>
                      </a:pPr>
                      <a:r>
                        <a:rPr lang="kk-KZ" sz="900">
                          <a:effectLst/>
                        </a:rPr>
                        <a:t>8</a:t>
                      </a:r>
                      <a:endParaRPr lang="ru-RU" sz="900">
                        <a:effectLst/>
                        <a:latin typeface="Times New Roman"/>
                        <a:ea typeface="Times New Roman"/>
                        <a:cs typeface="Times New Roman"/>
                      </a:endParaRPr>
                    </a:p>
                  </a:txBody>
                  <a:tcPr marL="53032" marR="53032" marT="0" marB="0"/>
                </a:tc>
                <a:tc>
                  <a:txBody>
                    <a:bodyPr/>
                    <a:lstStyle/>
                    <a:p>
                      <a:pPr marL="3810" algn="l">
                        <a:spcAft>
                          <a:spcPts val="0"/>
                        </a:spcAft>
                      </a:pPr>
                      <a:r>
                        <a:rPr lang="kk-KZ" sz="900">
                          <a:effectLst/>
                        </a:rPr>
                        <a:t>Оңғарбек Мадина</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3</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2</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5</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1</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3</a:t>
                      </a:r>
                      <a:endParaRPr lang="ru-RU" sz="900">
                        <a:effectLst/>
                        <a:latin typeface="Times New Roman"/>
                        <a:ea typeface="Times New Roman"/>
                        <a:cs typeface="Times New Roman"/>
                      </a:endParaRPr>
                    </a:p>
                  </a:txBody>
                  <a:tcPr marL="53032" marR="53032" marT="0" marB="0"/>
                </a:tc>
                <a:extLst>
                  <a:ext uri="{0D108BD9-81ED-4DB2-BD59-A6C34878D82A}">
                    <a16:rowId xmlns:a16="http://schemas.microsoft.com/office/drawing/2014/main" val="10008"/>
                  </a:ext>
                </a:extLst>
              </a:tr>
              <a:tr h="114273">
                <a:tc>
                  <a:txBody>
                    <a:bodyPr/>
                    <a:lstStyle/>
                    <a:p>
                      <a:pPr algn="l">
                        <a:spcAft>
                          <a:spcPts val="0"/>
                        </a:spcAft>
                      </a:pPr>
                      <a:r>
                        <a:rPr lang="kk-KZ" sz="900">
                          <a:effectLst/>
                        </a:rPr>
                        <a:t>9</a:t>
                      </a:r>
                      <a:endParaRPr lang="ru-RU" sz="900">
                        <a:effectLst/>
                        <a:latin typeface="Times New Roman"/>
                        <a:ea typeface="Times New Roman"/>
                        <a:cs typeface="Times New Roman"/>
                      </a:endParaRPr>
                    </a:p>
                  </a:txBody>
                  <a:tcPr marL="53032" marR="53032" marT="0" marB="0"/>
                </a:tc>
                <a:tc>
                  <a:txBody>
                    <a:bodyPr/>
                    <a:lstStyle/>
                    <a:p>
                      <a:pPr algn="l">
                        <a:spcAft>
                          <a:spcPts val="0"/>
                        </a:spcAft>
                      </a:pPr>
                      <a:r>
                        <a:rPr lang="kk-KZ" sz="900">
                          <a:effectLst/>
                        </a:rPr>
                        <a:t>Тоқсанбай Айдана</a:t>
                      </a:r>
                      <a:endParaRPr lang="ru-RU" sz="900">
                        <a:effectLst/>
                        <a:latin typeface="Times New Roman"/>
                        <a:ea typeface="Times New Roman"/>
                        <a:cs typeface="Times New Roman"/>
                      </a:endParaRPr>
                    </a:p>
                  </a:txBody>
                  <a:tcPr marL="53032" marR="53032" marT="0" marB="0" anchor="b"/>
                </a:tc>
                <a:tc>
                  <a:txBody>
                    <a:bodyPr/>
                    <a:lstStyle/>
                    <a:p>
                      <a:pPr algn="ctr">
                        <a:spcAft>
                          <a:spcPts val="0"/>
                        </a:spcAft>
                      </a:pPr>
                      <a:r>
                        <a:rPr lang="kk-KZ" sz="900">
                          <a:effectLst/>
                        </a:rPr>
                        <a:t>5</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4</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extLst>
                  <a:ext uri="{0D108BD9-81ED-4DB2-BD59-A6C34878D82A}">
                    <a16:rowId xmlns:a16="http://schemas.microsoft.com/office/drawing/2014/main" val="10009"/>
                  </a:ext>
                </a:extLst>
              </a:tr>
              <a:tr h="114273">
                <a:tc>
                  <a:txBody>
                    <a:bodyPr/>
                    <a:lstStyle/>
                    <a:p>
                      <a:pPr algn="l">
                        <a:spcAft>
                          <a:spcPts val="0"/>
                        </a:spcAft>
                      </a:pPr>
                      <a:r>
                        <a:rPr lang="kk-KZ" sz="900">
                          <a:effectLst/>
                        </a:rPr>
                        <a:t>10</a:t>
                      </a:r>
                      <a:endParaRPr lang="ru-RU" sz="900">
                        <a:effectLst/>
                        <a:latin typeface="Times New Roman"/>
                        <a:ea typeface="Times New Roman"/>
                        <a:cs typeface="Times New Roman"/>
                      </a:endParaRPr>
                    </a:p>
                  </a:txBody>
                  <a:tcPr marL="53032" marR="53032" marT="0" marB="0"/>
                </a:tc>
                <a:tc>
                  <a:txBody>
                    <a:bodyPr/>
                    <a:lstStyle/>
                    <a:p>
                      <a:pPr marL="3810" algn="l">
                        <a:spcAft>
                          <a:spcPts val="0"/>
                        </a:spcAft>
                      </a:pPr>
                      <a:r>
                        <a:rPr lang="kk-KZ" sz="900">
                          <a:effectLst/>
                        </a:rPr>
                        <a:t>Төлеген Бекарыс</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5</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4</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extLst>
                  <a:ext uri="{0D108BD9-81ED-4DB2-BD59-A6C34878D82A}">
                    <a16:rowId xmlns:a16="http://schemas.microsoft.com/office/drawing/2014/main" val="10010"/>
                  </a:ext>
                </a:extLst>
              </a:tr>
              <a:tr h="114273">
                <a:tc>
                  <a:txBody>
                    <a:bodyPr/>
                    <a:lstStyle/>
                    <a:p>
                      <a:pPr algn="l">
                        <a:spcAft>
                          <a:spcPts val="0"/>
                        </a:spcAft>
                      </a:pPr>
                      <a:r>
                        <a:rPr lang="kk-KZ" sz="900">
                          <a:effectLst/>
                        </a:rPr>
                        <a:t>11</a:t>
                      </a:r>
                      <a:endParaRPr lang="ru-RU" sz="900">
                        <a:effectLst/>
                        <a:latin typeface="Times New Roman"/>
                        <a:ea typeface="Times New Roman"/>
                        <a:cs typeface="Times New Roman"/>
                      </a:endParaRPr>
                    </a:p>
                  </a:txBody>
                  <a:tcPr marL="53032" marR="53032" marT="0" marB="0"/>
                </a:tc>
                <a:tc>
                  <a:txBody>
                    <a:bodyPr/>
                    <a:lstStyle/>
                    <a:p>
                      <a:pPr marL="3810" algn="l">
                        <a:spcAft>
                          <a:spcPts val="0"/>
                        </a:spcAft>
                      </a:pPr>
                      <a:r>
                        <a:rPr lang="kk-KZ" sz="900">
                          <a:effectLst/>
                        </a:rPr>
                        <a:t>Тулешова Марал</a:t>
                      </a:r>
                      <a:endParaRPr lang="ru-RU" sz="900">
                        <a:effectLst/>
                        <a:latin typeface="Times New Roman"/>
                        <a:ea typeface="Times New Roman"/>
                        <a:cs typeface="Times New Roman"/>
                      </a:endParaRPr>
                    </a:p>
                  </a:txBody>
                  <a:tcPr marL="53032" marR="53032" marT="0" marB="0" anchor="b"/>
                </a:tc>
                <a:tc>
                  <a:txBody>
                    <a:bodyPr/>
                    <a:lstStyle/>
                    <a:p>
                      <a:pPr algn="ctr">
                        <a:spcAft>
                          <a:spcPts val="0"/>
                        </a:spcAft>
                      </a:pPr>
                      <a:r>
                        <a:rPr lang="kk-KZ" sz="900">
                          <a:effectLst/>
                        </a:rPr>
                        <a:t>4</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4</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4</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2</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6</a:t>
                      </a:r>
                      <a:endParaRPr lang="ru-RU" sz="900">
                        <a:effectLst/>
                        <a:latin typeface="Times New Roman"/>
                        <a:ea typeface="Times New Roman"/>
                        <a:cs typeface="Times New Roman"/>
                      </a:endParaRPr>
                    </a:p>
                  </a:txBody>
                  <a:tcPr marL="53032" marR="53032" marT="0" marB="0"/>
                </a:tc>
                <a:extLst>
                  <a:ext uri="{0D108BD9-81ED-4DB2-BD59-A6C34878D82A}">
                    <a16:rowId xmlns:a16="http://schemas.microsoft.com/office/drawing/2014/main" val="10011"/>
                  </a:ext>
                </a:extLst>
              </a:tr>
              <a:tr h="114273">
                <a:tc>
                  <a:txBody>
                    <a:bodyPr/>
                    <a:lstStyle/>
                    <a:p>
                      <a:pPr algn="l">
                        <a:spcAft>
                          <a:spcPts val="0"/>
                        </a:spcAft>
                      </a:pPr>
                      <a:r>
                        <a:rPr lang="kk-KZ" sz="900">
                          <a:effectLst/>
                        </a:rPr>
                        <a:t>12</a:t>
                      </a:r>
                      <a:endParaRPr lang="ru-RU" sz="900">
                        <a:effectLst/>
                        <a:latin typeface="Times New Roman"/>
                        <a:ea typeface="Times New Roman"/>
                        <a:cs typeface="Times New Roman"/>
                      </a:endParaRPr>
                    </a:p>
                  </a:txBody>
                  <a:tcPr marL="53032" marR="53032" marT="0" marB="0"/>
                </a:tc>
                <a:tc>
                  <a:txBody>
                    <a:bodyPr/>
                    <a:lstStyle/>
                    <a:p>
                      <a:pPr marL="3810" algn="l">
                        <a:spcAft>
                          <a:spcPts val="0"/>
                        </a:spcAft>
                      </a:pPr>
                      <a:r>
                        <a:rPr lang="kk-KZ" sz="900">
                          <a:effectLst/>
                        </a:rPr>
                        <a:t>Уәкіл Асылхан</a:t>
                      </a:r>
                      <a:endParaRPr lang="ru-RU" sz="900">
                        <a:effectLst/>
                        <a:latin typeface="Times New Roman"/>
                        <a:ea typeface="Times New Roman"/>
                        <a:cs typeface="Times New Roman"/>
                      </a:endParaRPr>
                    </a:p>
                  </a:txBody>
                  <a:tcPr marL="53032" marR="53032" marT="0" marB="0" anchor="b"/>
                </a:tc>
                <a:tc>
                  <a:txBody>
                    <a:bodyPr/>
                    <a:lstStyle/>
                    <a:p>
                      <a:pPr algn="ctr">
                        <a:spcAft>
                          <a:spcPts val="0"/>
                        </a:spcAft>
                      </a:pPr>
                      <a:r>
                        <a:rPr lang="kk-KZ" sz="900">
                          <a:effectLst/>
                        </a:rPr>
                        <a:t>4</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2</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3</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3</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1</a:t>
                      </a:r>
                      <a:endParaRPr lang="ru-RU" sz="900">
                        <a:effectLst/>
                        <a:latin typeface="Times New Roman"/>
                        <a:ea typeface="Times New Roman"/>
                        <a:cs typeface="Times New Roman"/>
                      </a:endParaRPr>
                    </a:p>
                  </a:txBody>
                  <a:tcPr marL="53032" marR="53032" marT="0" marB="0"/>
                </a:tc>
                <a:extLst>
                  <a:ext uri="{0D108BD9-81ED-4DB2-BD59-A6C34878D82A}">
                    <a16:rowId xmlns:a16="http://schemas.microsoft.com/office/drawing/2014/main" val="10012"/>
                  </a:ext>
                </a:extLst>
              </a:tr>
              <a:tr h="114273">
                <a:tc>
                  <a:txBody>
                    <a:bodyPr/>
                    <a:lstStyle/>
                    <a:p>
                      <a:pPr algn="l">
                        <a:spcAft>
                          <a:spcPts val="0"/>
                        </a:spcAft>
                      </a:pPr>
                      <a:r>
                        <a:rPr lang="kk-KZ" sz="900">
                          <a:effectLst/>
                        </a:rPr>
                        <a:t>13</a:t>
                      </a:r>
                      <a:endParaRPr lang="ru-RU" sz="900">
                        <a:effectLst/>
                        <a:latin typeface="Times New Roman"/>
                        <a:ea typeface="Times New Roman"/>
                        <a:cs typeface="Times New Roman"/>
                      </a:endParaRPr>
                    </a:p>
                  </a:txBody>
                  <a:tcPr marL="53032" marR="53032" marT="0" marB="0"/>
                </a:tc>
                <a:tc>
                  <a:txBody>
                    <a:bodyPr/>
                    <a:lstStyle/>
                    <a:p>
                      <a:pPr marL="3810" algn="l">
                        <a:spcAft>
                          <a:spcPts val="0"/>
                        </a:spcAft>
                      </a:pPr>
                      <a:r>
                        <a:rPr lang="kk-KZ" sz="900">
                          <a:effectLst/>
                        </a:rPr>
                        <a:t>Түгелбай Нұрислам</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1</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3</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1</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1</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extLst>
                  <a:ext uri="{0D108BD9-81ED-4DB2-BD59-A6C34878D82A}">
                    <a16:rowId xmlns:a16="http://schemas.microsoft.com/office/drawing/2014/main" val="10013"/>
                  </a:ext>
                </a:extLst>
              </a:tr>
              <a:tr h="114273">
                <a:tc>
                  <a:txBody>
                    <a:bodyPr/>
                    <a:lstStyle/>
                    <a:p>
                      <a:pPr algn="l">
                        <a:spcAft>
                          <a:spcPts val="0"/>
                        </a:spcAft>
                      </a:pPr>
                      <a:r>
                        <a:rPr lang="kk-KZ" sz="900">
                          <a:effectLst/>
                        </a:rPr>
                        <a:t>14</a:t>
                      </a:r>
                      <a:endParaRPr lang="ru-RU" sz="900">
                        <a:effectLst/>
                        <a:latin typeface="Times New Roman"/>
                        <a:ea typeface="Times New Roman"/>
                        <a:cs typeface="Times New Roman"/>
                      </a:endParaRPr>
                    </a:p>
                  </a:txBody>
                  <a:tcPr marL="53032" marR="53032" marT="0" marB="0"/>
                </a:tc>
                <a:tc>
                  <a:txBody>
                    <a:bodyPr/>
                    <a:lstStyle/>
                    <a:p>
                      <a:pPr marL="3810" algn="l">
                        <a:spcAft>
                          <a:spcPts val="0"/>
                        </a:spcAft>
                      </a:pPr>
                      <a:r>
                        <a:rPr lang="kk-KZ" sz="900">
                          <a:effectLst/>
                        </a:rPr>
                        <a:t>Мақсұт Дінислам</a:t>
                      </a:r>
                      <a:endParaRPr lang="ru-RU" sz="900">
                        <a:effectLst/>
                        <a:latin typeface="Times New Roman"/>
                        <a:ea typeface="Times New Roman"/>
                        <a:cs typeface="Times New Roman"/>
                      </a:endParaRPr>
                    </a:p>
                  </a:txBody>
                  <a:tcPr marL="53032" marR="53032" marT="0" marB="0" anchor="b"/>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4</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3</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1</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extLst>
                  <a:ext uri="{0D108BD9-81ED-4DB2-BD59-A6C34878D82A}">
                    <a16:rowId xmlns:a16="http://schemas.microsoft.com/office/drawing/2014/main" val="10014"/>
                  </a:ext>
                </a:extLst>
              </a:tr>
              <a:tr h="114273">
                <a:tc>
                  <a:txBody>
                    <a:bodyPr/>
                    <a:lstStyle/>
                    <a:p>
                      <a:pPr algn="l">
                        <a:spcAft>
                          <a:spcPts val="0"/>
                        </a:spcAft>
                      </a:pPr>
                      <a:r>
                        <a:rPr lang="kk-KZ" sz="900">
                          <a:effectLst/>
                        </a:rPr>
                        <a:t>15</a:t>
                      </a:r>
                      <a:endParaRPr lang="ru-RU" sz="900">
                        <a:effectLst/>
                        <a:latin typeface="Times New Roman"/>
                        <a:ea typeface="Times New Roman"/>
                        <a:cs typeface="Times New Roman"/>
                      </a:endParaRPr>
                    </a:p>
                  </a:txBody>
                  <a:tcPr marL="53032" marR="53032" marT="0" marB="0"/>
                </a:tc>
                <a:tc>
                  <a:txBody>
                    <a:bodyPr/>
                    <a:lstStyle/>
                    <a:p>
                      <a:pPr marL="3810" algn="l">
                        <a:spcAft>
                          <a:spcPts val="0"/>
                        </a:spcAft>
                      </a:pPr>
                      <a:r>
                        <a:rPr lang="kk-KZ" sz="900">
                          <a:effectLst/>
                        </a:rPr>
                        <a:t>Болатбек Айымжан</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3</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2</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2</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2</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2</a:t>
                      </a:r>
                      <a:endParaRPr lang="ru-RU" sz="900">
                        <a:effectLst/>
                        <a:latin typeface="Times New Roman"/>
                        <a:ea typeface="Times New Roman"/>
                        <a:cs typeface="Times New Roman"/>
                      </a:endParaRPr>
                    </a:p>
                  </a:txBody>
                  <a:tcPr marL="53032" marR="53032" marT="0" marB="0"/>
                </a:tc>
                <a:extLst>
                  <a:ext uri="{0D108BD9-81ED-4DB2-BD59-A6C34878D82A}">
                    <a16:rowId xmlns:a16="http://schemas.microsoft.com/office/drawing/2014/main" val="10015"/>
                  </a:ext>
                </a:extLst>
              </a:tr>
              <a:tr h="114273">
                <a:tc>
                  <a:txBody>
                    <a:bodyPr/>
                    <a:lstStyle/>
                    <a:p>
                      <a:pPr algn="l">
                        <a:spcAft>
                          <a:spcPts val="0"/>
                        </a:spcAft>
                      </a:pPr>
                      <a:r>
                        <a:rPr lang="kk-KZ" sz="900">
                          <a:effectLst/>
                        </a:rPr>
                        <a:t>16</a:t>
                      </a:r>
                      <a:endParaRPr lang="ru-RU" sz="900">
                        <a:effectLst/>
                        <a:latin typeface="Times New Roman"/>
                        <a:ea typeface="Times New Roman"/>
                        <a:cs typeface="Times New Roman"/>
                      </a:endParaRPr>
                    </a:p>
                  </a:txBody>
                  <a:tcPr marL="53032" marR="53032" marT="0" marB="0"/>
                </a:tc>
                <a:tc>
                  <a:txBody>
                    <a:bodyPr/>
                    <a:lstStyle/>
                    <a:p>
                      <a:pPr marL="3810" algn="l">
                        <a:spcAft>
                          <a:spcPts val="0"/>
                        </a:spcAft>
                      </a:pPr>
                      <a:r>
                        <a:rPr lang="kk-KZ" sz="900">
                          <a:effectLst/>
                        </a:rPr>
                        <a:t>Жетпісбай Қуаныш</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5</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5</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1</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extLst>
                  <a:ext uri="{0D108BD9-81ED-4DB2-BD59-A6C34878D82A}">
                    <a16:rowId xmlns:a16="http://schemas.microsoft.com/office/drawing/2014/main" val="10016"/>
                  </a:ext>
                </a:extLst>
              </a:tr>
              <a:tr h="114273">
                <a:tc>
                  <a:txBody>
                    <a:bodyPr/>
                    <a:lstStyle/>
                    <a:p>
                      <a:pPr algn="l">
                        <a:spcAft>
                          <a:spcPts val="0"/>
                        </a:spcAft>
                      </a:pPr>
                      <a:r>
                        <a:rPr lang="kk-KZ" sz="900">
                          <a:effectLst/>
                        </a:rPr>
                        <a:t>17</a:t>
                      </a:r>
                      <a:endParaRPr lang="ru-RU" sz="900">
                        <a:effectLst/>
                        <a:latin typeface="Times New Roman"/>
                        <a:ea typeface="Times New Roman"/>
                        <a:cs typeface="Times New Roman"/>
                      </a:endParaRPr>
                    </a:p>
                  </a:txBody>
                  <a:tcPr marL="53032" marR="53032" marT="0" marB="0"/>
                </a:tc>
                <a:tc>
                  <a:txBody>
                    <a:bodyPr/>
                    <a:lstStyle/>
                    <a:p>
                      <a:pPr marL="3810" algn="l">
                        <a:spcAft>
                          <a:spcPts val="0"/>
                        </a:spcAft>
                      </a:pPr>
                      <a:r>
                        <a:rPr lang="kk-KZ" sz="900">
                          <a:effectLst/>
                        </a:rPr>
                        <a:t>Мейрамбекұлы Диас</a:t>
                      </a:r>
                      <a:endParaRPr lang="ru-RU" sz="900">
                        <a:effectLst/>
                        <a:latin typeface="Times New Roman"/>
                        <a:ea typeface="Times New Roman"/>
                        <a:cs typeface="Times New Roman"/>
                      </a:endParaRPr>
                    </a:p>
                  </a:txBody>
                  <a:tcPr marL="53032" marR="53032" marT="0" marB="0" anchor="b"/>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4</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1</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extLst>
                  <a:ext uri="{0D108BD9-81ED-4DB2-BD59-A6C34878D82A}">
                    <a16:rowId xmlns:a16="http://schemas.microsoft.com/office/drawing/2014/main" val="10017"/>
                  </a:ext>
                </a:extLst>
              </a:tr>
              <a:tr h="114273">
                <a:tc>
                  <a:txBody>
                    <a:bodyPr/>
                    <a:lstStyle/>
                    <a:p>
                      <a:pPr algn="l">
                        <a:spcAft>
                          <a:spcPts val="0"/>
                        </a:spcAft>
                      </a:pPr>
                      <a:r>
                        <a:rPr lang="kk-KZ" sz="900">
                          <a:effectLst/>
                        </a:rPr>
                        <a:t>18</a:t>
                      </a:r>
                      <a:endParaRPr lang="ru-RU" sz="900">
                        <a:effectLst/>
                        <a:latin typeface="Times New Roman"/>
                        <a:ea typeface="Times New Roman"/>
                        <a:cs typeface="Times New Roman"/>
                      </a:endParaRPr>
                    </a:p>
                  </a:txBody>
                  <a:tcPr marL="53032" marR="53032" marT="0" marB="0"/>
                </a:tc>
                <a:tc>
                  <a:txBody>
                    <a:bodyPr/>
                    <a:lstStyle/>
                    <a:p>
                      <a:pPr algn="just">
                        <a:spcAft>
                          <a:spcPts val="0"/>
                        </a:spcAft>
                      </a:pPr>
                      <a:r>
                        <a:rPr lang="kk-KZ" sz="900">
                          <a:effectLst/>
                        </a:rPr>
                        <a:t>Денес Нұрбақыт</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8</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10</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4</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4</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4</a:t>
                      </a:r>
                      <a:endParaRPr lang="ru-RU" sz="900">
                        <a:effectLst/>
                        <a:latin typeface="Times New Roman"/>
                        <a:ea typeface="Times New Roman"/>
                        <a:cs typeface="Times New Roman"/>
                      </a:endParaRPr>
                    </a:p>
                  </a:txBody>
                  <a:tcPr marL="53032" marR="53032" marT="0" marB="0"/>
                </a:tc>
                <a:extLst>
                  <a:ext uri="{0D108BD9-81ED-4DB2-BD59-A6C34878D82A}">
                    <a16:rowId xmlns:a16="http://schemas.microsoft.com/office/drawing/2014/main" val="10018"/>
                  </a:ext>
                </a:extLst>
              </a:tr>
              <a:tr h="114273">
                <a:tc>
                  <a:txBody>
                    <a:bodyPr/>
                    <a:lstStyle/>
                    <a:p>
                      <a:pPr algn="l">
                        <a:spcAft>
                          <a:spcPts val="0"/>
                        </a:spcAft>
                      </a:pPr>
                      <a:r>
                        <a:rPr lang="kk-KZ" sz="900">
                          <a:effectLst/>
                        </a:rPr>
                        <a:t>19</a:t>
                      </a:r>
                      <a:endParaRPr lang="ru-RU" sz="900">
                        <a:effectLst/>
                        <a:latin typeface="Times New Roman"/>
                        <a:ea typeface="Times New Roman"/>
                        <a:cs typeface="Times New Roman"/>
                      </a:endParaRPr>
                    </a:p>
                  </a:txBody>
                  <a:tcPr marL="53032" marR="53032" marT="0" marB="0"/>
                </a:tc>
                <a:tc>
                  <a:txBody>
                    <a:bodyPr/>
                    <a:lstStyle/>
                    <a:p>
                      <a:pPr marL="3810" algn="l">
                        <a:spcAft>
                          <a:spcPts val="0"/>
                        </a:spcAft>
                      </a:pPr>
                      <a:r>
                        <a:rPr lang="kk-KZ" sz="900">
                          <a:effectLst/>
                        </a:rPr>
                        <a:t>Табылғанова Шұғыла</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1</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2</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1</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3</a:t>
                      </a:r>
                      <a:endParaRPr lang="ru-RU" sz="900">
                        <a:effectLst/>
                        <a:latin typeface="Times New Roman"/>
                        <a:ea typeface="Times New Roman"/>
                        <a:cs typeface="Times New Roman"/>
                      </a:endParaRPr>
                    </a:p>
                  </a:txBody>
                  <a:tcPr marL="53032" marR="53032" marT="0" marB="0"/>
                </a:tc>
                <a:extLst>
                  <a:ext uri="{0D108BD9-81ED-4DB2-BD59-A6C34878D82A}">
                    <a16:rowId xmlns:a16="http://schemas.microsoft.com/office/drawing/2014/main" val="10019"/>
                  </a:ext>
                </a:extLst>
              </a:tr>
              <a:tr h="114273">
                <a:tc>
                  <a:txBody>
                    <a:bodyPr/>
                    <a:lstStyle/>
                    <a:p>
                      <a:pPr algn="l">
                        <a:spcAft>
                          <a:spcPts val="0"/>
                        </a:spcAft>
                      </a:pPr>
                      <a:r>
                        <a:rPr lang="kk-KZ" sz="900">
                          <a:effectLst/>
                        </a:rPr>
                        <a:t>20</a:t>
                      </a:r>
                      <a:endParaRPr lang="ru-RU" sz="900">
                        <a:effectLst/>
                        <a:latin typeface="Times New Roman"/>
                        <a:ea typeface="Times New Roman"/>
                        <a:cs typeface="Times New Roman"/>
                      </a:endParaRPr>
                    </a:p>
                  </a:txBody>
                  <a:tcPr marL="53032" marR="53032" marT="0" marB="0"/>
                </a:tc>
                <a:tc>
                  <a:txBody>
                    <a:bodyPr/>
                    <a:lstStyle/>
                    <a:p>
                      <a:pPr marL="3810" algn="l">
                        <a:spcAft>
                          <a:spcPts val="0"/>
                        </a:spcAft>
                      </a:pPr>
                      <a:r>
                        <a:rPr lang="kk-KZ" sz="900">
                          <a:effectLst/>
                        </a:rPr>
                        <a:t>Исрайл Исмайл</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4</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2</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1</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2</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3</a:t>
                      </a:r>
                      <a:endParaRPr lang="ru-RU" sz="900">
                        <a:effectLst/>
                        <a:latin typeface="Times New Roman"/>
                        <a:ea typeface="Times New Roman"/>
                        <a:cs typeface="Times New Roman"/>
                      </a:endParaRPr>
                    </a:p>
                  </a:txBody>
                  <a:tcPr marL="53032" marR="53032" marT="0" marB="0"/>
                </a:tc>
                <a:extLst>
                  <a:ext uri="{0D108BD9-81ED-4DB2-BD59-A6C34878D82A}">
                    <a16:rowId xmlns:a16="http://schemas.microsoft.com/office/drawing/2014/main" val="10020"/>
                  </a:ext>
                </a:extLst>
              </a:tr>
              <a:tr h="114273">
                <a:tc>
                  <a:txBody>
                    <a:bodyPr/>
                    <a:lstStyle/>
                    <a:p>
                      <a:pPr algn="l">
                        <a:spcAft>
                          <a:spcPts val="0"/>
                        </a:spcAft>
                      </a:pPr>
                      <a:r>
                        <a:rPr lang="kk-KZ" sz="900">
                          <a:effectLst/>
                        </a:rPr>
                        <a:t>21</a:t>
                      </a:r>
                      <a:endParaRPr lang="ru-RU" sz="900">
                        <a:effectLst/>
                        <a:latin typeface="Times New Roman"/>
                        <a:ea typeface="Times New Roman"/>
                        <a:cs typeface="Times New Roman"/>
                      </a:endParaRPr>
                    </a:p>
                  </a:txBody>
                  <a:tcPr marL="53032" marR="53032" marT="0" marB="0"/>
                </a:tc>
                <a:tc>
                  <a:txBody>
                    <a:bodyPr/>
                    <a:lstStyle/>
                    <a:p>
                      <a:pPr marL="3810" algn="l">
                        <a:spcAft>
                          <a:spcPts val="0"/>
                        </a:spcAft>
                      </a:pPr>
                      <a:r>
                        <a:rPr lang="kk-KZ" sz="900">
                          <a:effectLst/>
                        </a:rPr>
                        <a:t>Үсен Арман</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1</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2</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1</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0</a:t>
                      </a:r>
                      <a:endParaRPr lang="ru-RU" sz="900">
                        <a:effectLst/>
                        <a:latin typeface="Times New Roman"/>
                        <a:ea typeface="Times New Roman"/>
                        <a:cs typeface="Times New Roman"/>
                      </a:endParaRPr>
                    </a:p>
                  </a:txBody>
                  <a:tcPr marL="53032" marR="53032" marT="0" marB="0"/>
                </a:tc>
                <a:extLst>
                  <a:ext uri="{0D108BD9-81ED-4DB2-BD59-A6C34878D82A}">
                    <a16:rowId xmlns:a16="http://schemas.microsoft.com/office/drawing/2014/main" val="10021"/>
                  </a:ext>
                </a:extLst>
              </a:tr>
              <a:tr h="114273">
                <a:tc>
                  <a:txBody>
                    <a:bodyPr/>
                    <a:lstStyle/>
                    <a:p>
                      <a:pPr algn="l">
                        <a:spcAft>
                          <a:spcPts val="0"/>
                        </a:spcAft>
                      </a:pPr>
                      <a:r>
                        <a:rPr lang="kk-KZ" sz="900">
                          <a:effectLst/>
                        </a:rPr>
                        <a:t>22</a:t>
                      </a:r>
                      <a:endParaRPr lang="ru-RU" sz="900">
                        <a:effectLst/>
                        <a:latin typeface="Times New Roman"/>
                        <a:ea typeface="Times New Roman"/>
                        <a:cs typeface="Times New Roman"/>
                      </a:endParaRPr>
                    </a:p>
                  </a:txBody>
                  <a:tcPr marL="53032" marR="53032" marT="0" marB="0"/>
                </a:tc>
                <a:tc>
                  <a:txBody>
                    <a:bodyPr/>
                    <a:lstStyle/>
                    <a:p>
                      <a:pPr marL="3810" algn="l">
                        <a:spcAft>
                          <a:spcPts val="0"/>
                        </a:spcAft>
                      </a:pPr>
                      <a:r>
                        <a:rPr lang="kk-KZ" sz="900">
                          <a:effectLst/>
                        </a:rPr>
                        <a:t>Маратұлы Тоқболат</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ru-RU" sz="900">
                          <a:effectLst/>
                        </a:rPr>
                        <a:t>Үйден</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оқиды</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 </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a:effectLst/>
                        </a:rPr>
                        <a:t> </a:t>
                      </a:r>
                      <a:endParaRPr lang="ru-RU" sz="900">
                        <a:effectLst/>
                        <a:latin typeface="Times New Roman"/>
                        <a:ea typeface="Times New Roman"/>
                        <a:cs typeface="Times New Roman"/>
                      </a:endParaRPr>
                    </a:p>
                  </a:txBody>
                  <a:tcPr marL="53032" marR="53032" marT="0" marB="0"/>
                </a:tc>
                <a:tc>
                  <a:txBody>
                    <a:bodyPr/>
                    <a:lstStyle/>
                    <a:p>
                      <a:pPr algn="ctr">
                        <a:spcAft>
                          <a:spcPts val="0"/>
                        </a:spcAft>
                      </a:pPr>
                      <a:r>
                        <a:rPr lang="kk-KZ" sz="900" dirty="0">
                          <a:effectLst/>
                        </a:rPr>
                        <a:t> </a:t>
                      </a:r>
                      <a:endParaRPr lang="ru-RU" sz="900" dirty="0">
                        <a:effectLst/>
                        <a:latin typeface="Times New Roman"/>
                        <a:ea typeface="Times New Roman"/>
                        <a:cs typeface="Times New Roman"/>
                      </a:endParaRPr>
                    </a:p>
                  </a:txBody>
                  <a:tcPr marL="53032" marR="53032" marT="0" marB="0"/>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1853734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224"/>
            <a:ext cx="9144000" cy="535767"/>
          </a:xfrm>
          <a:prstGeom prst="rect">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kk-KZ" dirty="0">
                <a:latin typeface="Times New Roman" pitchFamily="18" charset="0"/>
                <a:cs typeface="Times New Roman" pitchFamily="18" charset="0"/>
              </a:rPr>
              <a:t>Психологиялық сынып сағат</a:t>
            </a:r>
            <a:endParaRPr lang="ru-RU" dirty="0">
              <a:latin typeface="Times New Roman" pitchFamily="18" charset="0"/>
              <a:cs typeface="Times New Roman" pitchFamily="18" charset="0"/>
            </a:endParaRPr>
          </a:p>
        </p:txBody>
      </p:sp>
      <p:pic>
        <p:nvPicPr>
          <p:cNvPr id="12290" name="Picture 2" descr="C:\Users\admin\Desktop\Керек кужаттар 2025 жайлы мектеп\Сала мамандарымен кездесу\Буллинг  10б сынып.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5885" y="771550"/>
            <a:ext cx="1835696" cy="201622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7504" y="627534"/>
            <a:ext cx="8784976" cy="2862322"/>
          </a:xfrm>
          <a:prstGeom prst="rect">
            <a:avLst/>
          </a:prstGeom>
        </p:spPr>
        <p:txBody>
          <a:bodyPr wrap="square">
            <a:spAutoFit/>
          </a:bodyPr>
          <a:lstStyle/>
          <a:p>
            <a:r>
              <a:rPr lang="kk-KZ" dirty="0">
                <a:latin typeface="Times New Roman" pitchFamily="18" charset="0"/>
                <a:cs typeface="Times New Roman" pitchFamily="18" charset="0"/>
              </a:rPr>
              <a:t>«Буллинг және кибербуллингтің алдын алу»   "Stop Bullying"	</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 Мақсаты:</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 Буллингтің анықтамасын және оның түрлерін түсіндіру.</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 Буллингтің салдарын түсіндіру.</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 Буллингке қарсы әрекет ету стратегияларын үйрету.</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 Міндеттері:</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1. Буллинг ұғымын түсіндіру және оның түрлерін анықтау.</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2. Буллингтің оқушыларға және жалпы ортаға әсерін түсіндіру.</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3. Буллингке қарсы тұруға арналған тәсілдер мен стратегияларды үйрету.</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4. Оқушыларға қолдау көрсету және қажетті ресурстарды пайдалану жолдарын көрсету.</a:t>
            </a:r>
            <a:endParaRPr lang="ru-RU" dirty="0">
              <a:latin typeface="Times New Roman" pitchFamily="18" charset="0"/>
              <a:cs typeface="Times New Roman" pitchFamily="18" charset="0"/>
            </a:endParaRPr>
          </a:p>
        </p:txBody>
      </p:sp>
      <p:pic>
        <p:nvPicPr>
          <p:cNvPr id="7" name="Picture 6" descr="C:\Users\admin\Desktop\Керек кужаттар 2025 жайлы мектеп\Сала мамандарымен кездесу\8 а пси сағ.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3534097"/>
            <a:ext cx="2016224" cy="152150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rot="10800000" flipV="1">
            <a:off x="107504" y="160211"/>
            <a:ext cx="1951573" cy="369332"/>
          </a:xfrm>
          <a:prstGeom prst="rect">
            <a:avLst/>
          </a:prstGeom>
        </p:spPr>
        <p:txBody>
          <a:bodyPr wrap="square">
            <a:spAutoFit/>
          </a:bodyPr>
          <a:lstStyle/>
          <a:p>
            <a:r>
              <a:rPr lang="kk-KZ" dirty="0">
                <a:solidFill>
                  <a:schemeClr val="bg1"/>
                </a:solidFill>
              </a:rPr>
              <a:t>8, 10 сыныптар</a:t>
            </a:r>
            <a:endParaRPr lang="ru-RU" dirty="0">
              <a:solidFill>
                <a:schemeClr val="bg1"/>
              </a:solidFill>
            </a:endParaRPr>
          </a:p>
        </p:txBody>
      </p:sp>
      <p:sp>
        <p:nvSpPr>
          <p:cNvPr id="8" name="Прямоугольник 7"/>
          <p:cNvSpPr/>
          <p:nvPr/>
        </p:nvSpPr>
        <p:spPr>
          <a:xfrm>
            <a:off x="2566675" y="3579862"/>
            <a:ext cx="6325805" cy="923330"/>
          </a:xfrm>
          <a:prstGeom prst="rect">
            <a:avLst/>
          </a:prstGeom>
        </p:spPr>
        <p:txBody>
          <a:bodyPr wrap="square">
            <a:spAutoFit/>
          </a:bodyPr>
          <a:lstStyle/>
          <a:p>
            <a:r>
              <a:rPr lang="uk-UA" dirty="0" err="1">
                <a:latin typeface="Times New Roman" pitchFamily="18" charset="0"/>
                <a:cs typeface="Times New Roman" pitchFamily="18" charset="0"/>
              </a:rPr>
              <a:t>Буллинг</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әлеуметтік</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желі</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арқылы</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қорқыту</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зорлық</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көрсету</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психологиялық</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шабуыл</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жасау</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түрлі</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суреттер</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сұрау</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ақша</a:t>
            </a:r>
            <a:r>
              <a:rPr lang="uk-UA" dirty="0">
                <a:latin typeface="Times New Roman" pitchFamily="18" charset="0"/>
                <a:cs typeface="Times New Roman" pitchFamily="18" charset="0"/>
              </a:rPr>
              <a:t> талап </a:t>
            </a:r>
            <a:r>
              <a:rPr lang="uk-UA" dirty="0" err="1">
                <a:latin typeface="Times New Roman" pitchFamily="18" charset="0"/>
                <a:cs typeface="Times New Roman" pitchFamily="18" charset="0"/>
              </a:rPr>
              <a:t>ету</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т.б</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жайлы</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мағлұматтар</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берілді</a:t>
            </a:r>
            <a:endParaRPr lang="ru-RU" dirty="0"/>
          </a:p>
        </p:txBody>
      </p:sp>
    </p:spTree>
    <p:extLst>
      <p:ext uri="{BB962C8B-B14F-4D97-AF65-F5344CB8AC3E}">
        <p14:creationId xmlns:p14="http://schemas.microsoft.com/office/powerpoint/2010/main" val="4066791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admin\Desktop\Керек кужаттар 2025 жайлы мектеп\Сала мамандарымен кездесу\8А 2025ж.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075806"/>
            <a:ext cx="2304256" cy="1728191"/>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23528" y="321056"/>
            <a:ext cx="8208912" cy="2308324"/>
          </a:xfrm>
          <a:prstGeom prst="rect">
            <a:avLst/>
          </a:prstGeom>
        </p:spPr>
        <p:txBody>
          <a:bodyPr wrap="square">
            <a:spAutoFit/>
          </a:bodyPr>
          <a:lstStyle/>
          <a:p>
            <a:r>
              <a:rPr lang="kk-KZ" dirty="0">
                <a:latin typeface="Times New Roman" pitchFamily="18" charset="0"/>
                <a:cs typeface="Times New Roman" pitchFamily="18" charset="0"/>
              </a:rPr>
              <a:t>8 сынып оқушылары арасында «Зиянды және жаман әдеттерсіз салауатты өмір сүру жолдары» тақырыбында ағартушылық жұмыс жүргізілді. </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Мақсаты: Оқушыларға зиянды әдеттердің (темекі шегу, алкоголь, нашақорлық, т.б.) денсаулыққа тигізетін зияны туралы түсіндіру және салауатты өмір салтын ұстанудың маңыздылығын үйрету.</a:t>
            </a:r>
            <a:endParaRPr lang="ru-RU" dirty="0">
              <a:latin typeface="Times New Roman" pitchFamily="18" charset="0"/>
              <a:cs typeface="Times New Roman" pitchFamily="18" charset="0"/>
            </a:endParaRPr>
          </a:p>
          <a:p>
            <a:endParaRPr lang="kk-KZ" dirty="0">
              <a:latin typeface="Times New Roman" pitchFamily="18" charset="0"/>
              <a:cs typeface="Times New Roman" pitchFamily="18" charset="0"/>
            </a:endParaRPr>
          </a:p>
          <a:p>
            <a:r>
              <a:rPr lang="kk-KZ" dirty="0">
                <a:latin typeface="Times New Roman" pitchFamily="18" charset="0"/>
                <a:cs typeface="Times New Roman" pitchFamily="18" charset="0"/>
              </a:rPr>
              <a:t>Барлық сыныптарға психологиялық сағаттардың жылдық жоспары </a:t>
            </a:r>
          </a:p>
          <a:p>
            <a:r>
              <a:rPr lang="kk-KZ" dirty="0">
                <a:latin typeface="Times New Roman" pitchFamily="18" charset="0"/>
                <a:cs typeface="Times New Roman" pitchFamily="18" charset="0"/>
              </a:rPr>
              <a:t>бекітіліп, сыныптарда   жүргізілді</a:t>
            </a:r>
            <a:endParaRPr lang="ru-RU" dirty="0">
              <a:latin typeface="Times New Roman" pitchFamily="18" charset="0"/>
              <a:cs typeface="Times New Roman" pitchFamily="18" charset="0"/>
            </a:endParaRPr>
          </a:p>
        </p:txBody>
      </p:sp>
      <p:pic>
        <p:nvPicPr>
          <p:cNvPr id="5128" name="Picture 8" descr="C:\Users\admin\Desktop\Керек кужаттар 2025 жайлы мектеп\Сала мамандарымен кездесу\8,9.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3075806"/>
            <a:ext cx="1584176" cy="16595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Desktop\Керек кужаттар 2025 жайлы мектеп\Сала мамандарымен кездесу\Сала мамандарымен кездесу\ca2dd743-9605-4156-bd85-cbc7f1b90d17.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3147814"/>
            <a:ext cx="2178884" cy="16561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Керек кужаттар 2025 жайлы мектеп\Сала мамандарымен кездесу\Сала мамандарымен кездесу\WhatsApp Image 2025-03-13 at 15.28.40 (1).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3632" y="3102529"/>
            <a:ext cx="2173585" cy="17394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admin\Desktop\Керек кужаттар 2025 жайлы мектеп\Психологиялық сағат\Зиянды заттар әдеттер.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58296" y="1635646"/>
            <a:ext cx="1728193"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082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535767"/>
          </a:xfrm>
          <a:prstGeom prst="rect">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kk-KZ" sz="2000" dirty="0">
              <a:latin typeface="Times New Roman" pitchFamily="18" charset="0"/>
              <a:cs typeface="Times New Roman" pitchFamily="18" charset="0"/>
            </a:endParaRPr>
          </a:p>
          <a:p>
            <a:pPr algn="ctr"/>
            <a:r>
              <a:rPr lang="kk-KZ" sz="1600" dirty="0">
                <a:latin typeface="Times New Roman" pitchFamily="18" charset="0"/>
                <a:cs typeface="Times New Roman" pitchFamily="18" charset="0"/>
              </a:rPr>
              <a:t>2024 жыл, қыркүйек айы.             Диагностикалық жұмыстар</a:t>
            </a:r>
            <a:endParaRPr lang="ru-RU" sz="1600" dirty="0">
              <a:latin typeface="Times New Roman" pitchFamily="18" charset="0"/>
              <a:cs typeface="Times New Roman" pitchFamily="18" charset="0"/>
            </a:endParaRPr>
          </a:p>
          <a:p>
            <a:pPr algn="ctr"/>
            <a:endParaRPr lang="ru-RU" sz="1600" dirty="0">
              <a:latin typeface="Times New Roman" pitchFamily="18" charset="0"/>
              <a:cs typeface="Times New Roman" pitchFamily="18" charset="0"/>
            </a:endParaRPr>
          </a:p>
        </p:txBody>
      </p:sp>
      <p:sp>
        <p:nvSpPr>
          <p:cNvPr id="28673" name="Rectangle 1"/>
          <p:cNvSpPr>
            <a:spLocks noChangeArrowheads="1"/>
          </p:cNvSpPr>
          <p:nvPr/>
        </p:nvSpPr>
        <p:spPr bwMode="auto">
          <a:xfrm>
            <a:off x="594266" y="541945"/>
            <a:ext cx="738148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a:ln>
                <a:noFill/>
              </a:ln>
              <a:solidFill>
                <a:srgbClr val="002060"/>
              </a:solidFill>
              <a:effectLst/>
              <a:latin typeface="Times New Roman" pitchFamily="18" charset="0"/>
              <a:cs typeface="Times New Roman" pitchFamily="18" charset="0"/>
            </a:endParaRPr>
          </a:p>
        </p:txBody>
      </p:sp>
      <p:sp>
        <p:nvSpPr>
          <p:cNvPr id="5" name="Прямоугольник 4"/>
          <p:cNvSpPr/>
          <p:nvPr/>
        </p:nvSpPr>
        <p:spPr>
          <a:xfrm>
            <a:off x="3635896" y="3371604"/>
            <a:ext cx="4572000" cy="369332"/>
          </a:xfrm>
          <a:prstGeom prst="rect">
            <a:avLst/>
          </a:prstGeom>
        </p:spPr>
        <p:txBody>
          <a:bodyPr>
            <a:spAutoFit/>
          </a:bodyPr>
          <a:lstStyle/>
          <a:p>
            <a:r>
              <a:rPr lang="ru-RU" dirty="0"/>
              <a:t>.</a:t>
            </a: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835" y="1267781"/>
            <a:ext cx="483741" cy="644862"/>
          </a:xfrm>
          <a:prstGeom prst="rect">
            <a:avLst/>
          </a:prstGeom>
        </p:spPr>
      </p:pic>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256" y="2849728"/>
            <a:ext cx="486762" cy="644862"/>
          </a:xfrm>
          <a:prstGeom prst="rect">
            <a:avLst/>
          </a:prstGeom>
        </p:spPr>
      </p:pic>
      <p:sp>
        <p:nvSpPr>
          <p:cNvPr id="11" name="Прямоугольник 10"/>
          <p:cNvSpPr/>
          <p:nvPr/>
        </p:nvSpPr>
        <p:spPr>
          <a:xfrm>
            <a:off x="953190" y="3132367"/>
            <a:ext cx="239237" cy="2392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969956" y="4556545"/>
            <a:ext cx="239237" cy="2392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998311" y="3800298"/>
            <a:ext cx="239237" cy="2392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827584" y="745835"/>
            <a:ext cx="8208912" cy="2031325"/>
          </a:xfrm>
          <a:prstGeom prst="rect">
            <a:avLst/>
          </a:prstGeom>
        </p:spPr>
        <p:txBody>
          <a:bodyPr wrap="square">
            <a:spAutoFit/>
          </a:bodyPr>
          <a:lstStyle/>
          <a:p>
            <a:r>
              <a:rPr lang="kk-KZ" dirty="0">
                <a:latin typeface="Times New Roman" pitchFamily="18" charset="0"/>
                <a:cs typeface="Times New Roman" pitchFamily="18" charset="0"/>
              </a:rPr>
              <a:t>     2024-2025 оқу жылына арналған педагог-психолог қызметі бойынша  жылдық жоспар жасалынып тамыз айында ҚББ келісіліп және мектеп директоры бекітті.</a:t>
            </a:r>
          </a:p>
          <a:p>
            <a:r>
              <a:rPr lang="kk-KZ" dirty="0">
                <a:latin typeface="Times New Roman" pitchFamily="18" charset="0"/>
                <a:cs typeface="Times New Roman" pitchFamily="18" charset="0"/>
              </a:rPr>
              <a:t> Қыркүйек айында 7 сынып оқушыларынан темперамент — жүйке саласының тума қасиеттерін туындайтын адамның жеке-дара өзгешелігін зерттеу, темперамент типінің  көрсеткішін анықтау мақсатында  «Темперамент формуласы»   тесті (А.Белов бойынша)  әдістемесі алынып, қорытындысы жасалынды.  </a:t>
            </a:r>
            <a:endParaRPr lang="ru-RU" dirty="0">
              <a:latin typeface="Times New Roman" pitchFamily="18" charset="0"/>
              <a:cs typeface="Times New Roman" pitchFamily="18" charset="0"/>
            </a:endParaRPr>
          </a:p>
        </p:txBody>
      </p:sp>
      <p:graphicFrame>
        <p:nvGraphicFramePr>
          <p:cNvPr id="16" name="Диаграмма 15"/>
          <p:cNvGraphicFramePr/>
          <p:nvPr>
            <p:extLst>
              <p:ext uri="{D42A27DB-BD31-4B8C-83A1-F6EECF244321}">
                <p14:modId xmlns:p14="http://schemas.microsoft.com/office/powerpoint/2010/main" val="2109516917"/>
              </p:ext>
            </p:extLst>
          </p:nvPr>
        </p:nvGraphicFramePr>
        <p:xfrm>
          <a:off x="1856422" y="3172159"/>
          <a:ext cx="5431155" cy="1775855"/>
        </p:xfrm>
        <a:graphic>
          <a:graphicData uri="http://schemas.openxmlformats.org/drawingml/2006/chart">
            <c:chart xmlns:c="http://schemas.openxmlformats.org/drawingml/2006/chart" xmlns:r="http://schemas.openxmlformats.org/officeDocument/2006/relationships" r:id="rId3"/>
          </a:graphicData>
        </a:graphic>
      </p:graphicFrame>
      <p:pic>
        <p:nvPicPr>
          <p:cNvPr id="14" name="Picture 2" descr="C:\Users\admin\Downloads\20241205_1033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127482" y="3102796"/>
            <a:ext cx="1946055" cy="14399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05306" y="195486"/>
            <a:ext cx="8576164" cy="4801314"/>
          </a:xfrm>
          <a:prstGeom prst="rect">
            <a:avLst/>
          </a:prstGeom>
        </p:spPr>
        <p:txBody>
          <a:bodyPr wrap="square">
            <a:spAutoFit/>
          </a:bodyPr>
          <a:lstStyle/>
          <a:p>
            <a:r>
              <a:rPr lang="kk-KZ" sz="1600" dirty="0">
                <a:latin typeface="Times New Roman" pitchFamily="18" charset="0"/>
                <a:cs typeface="Times New Roman" pitchFamily="18" charset="0"/>
              </a:rPr>
              <a:t>Өзін-өзі реттеу түсінігі мен таныстыру және жүйкелік-психикалық қысымнан                </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арылудың тиімді тәсілдерін ұсыну, көңіл күйлерін реттеу мақсатында  «Жүйке-психикалық қысым мен қатаюдан арылу тәсілдері»   тақырыбында 2025 жылдың  16 қаңтар күні  11 сынып оқушыларына түзету-дамытушылық жұмыс жүргізілді. </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Тренинг барысынды оқушылардың көңіл күйлері жақсы болды. «Сыйлыққа сәлем мен қошемет сөз»,  «Қасиеттер тізімі»,  Дыбыстардан энергия алу», «Сілкіп таста» жаттығулары  және  «Жүйкелік-психологиялық қысымнан арылу тәсілдері» кеңестер берілді. </a:t>
            </a:r>
            <a:endParaRPr lang="ru-RU" sz="1600" dirty="0">
              <a:latin typeface="Times New Roman" pitchFamily="18" charset="0"/>
              <a:cs typeface="Times New Roman" pitchFamily="18" charset="0"/>
            </a:endParaRPr>
          </a:p>
          <a:p>
            <a:r>
              <a:rPr lang="kk-KZ" sz="1600" i="1" dirty="0">
                <a:latin typeface="Times New Roman" pitchFamily="18" charset="0"/>
                <a:cs typeface="Times New Roman" pitchFamily="18" charset="0"/>
              </a:rPr>
              <a:t>Т</a:t>
            </a:r>
            <a:r>
              <a:rPr lang="kk-KZ" sz="1600" dirty="0">
                <a:latin typeface="Times New Roman" pitchFamily="18" charset="0"/>
                <a:cs typeface="Times New Roman" pitchFamily="18" charset="0"/>
              </a:rPr>
              <a:t>оп қатысушыларынан қайтымды байланыс алу, сенімділігін дамыту мақсатында       «Келесіде кездескенше» жаттығуы жасалынып, кері байланыс болды. Өзін-өзі реттеу түсінігі мен таныстыру және жүйкелік-психикалық қысымнан                </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арылудың тиімді тәсілдерін ұсыну, көңіл күйлерін реттеу мақсатында  «Жүйке-психикалық қысым мен қатаюдан арылу тәсілдері»   тақырыбында 2025 жылдың       16 қаңтар күні  11 сынып оқушыларына түзету-дамытушылық жұмыс жүргізілді. </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Тренинг барысынды оқушылардың көңіл күйлері жақсы болды. «Сыйлыққа сәлем мен қошемет сөз»,  «Қасиеттер тізімі»,  Дыбыстардан энергия алу», «Сілкіп таста» жаттығулары  және  «Жүйкелік-психологиялық қысымнан арылу тәсілдері» кеңестер берілді. </a:t>
            </a:r>
            <a:endParaRPr lang="ru-RU" sz="1600" dirty="0">
              <a:latin typeface="Times New Roman" pitchFamily="18" charset="0"/>
              <a:cs typeface="Times New Roman" pitchFamily="18" charset="0"/>
            </a:endParaRPr>
          </a:p>
          <a:p>
            <a:r>
              <a:rPr lang="kk-KZ" sz="1600" i="1" dirty="0">
                <a:latin typeface="Times New Roman" pitchFamily="18" charset="0"/>
                <a:cs typeface="Times New Roman" pitchFamily="18" charset="0"/>
              </a:rPr>
              <a:t>Т</a:t>
            </a:r>
            <a:r>
              <a:rPr lang="kk-KZ" sz="1600" dirty="0">
                <a:latin typeface="Times New Roman" pitchFamily="18" charset="0"/>
                <a:cs typeface="Times New Roman" pitchFamily="18" charset="0"/>
              </a:rPr>
              <a:t>оп қатысушыларынан қайтымды байланыс алу, сенімділігін дамыту мақсатында    «Келесіде кездескенше» жаттығуы жасалынып, кері байланыс болды.</a:t>
            </a:r>
            <a:endParaRPr lang="ru-RU" sz="16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527047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535767"/>
          </a:xfrm>
          <a:prstGeom prst="rect">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kk-KZ" sz="2400" dirty="0">
                <a:latin typeface="Times New Roman" pitchFamily="18" charset="0"/>
                <a:cs typeface="Times New Roman" pitchFamily="18" charset="0"/>
              </a:rPr>
              <a:t>Ағартушылық жұмыс</a:t>
            </a:r>
            <a:endParaRPr lang="en-US" sz="2200" b="1" dirty="0">
              <a:latin typeface="Times New Roman" pitchFamily="18" charset="0"/>
              <a:cs typeface="Times New Roman" pitchFamily="18" charset="0"/>
            </a:endParaRPr>
          </a:p>
        </p:txBody>
      </p:sp>
      <p:sp>
        <p:nvSpPr>
          <p:cNvPr id="9" name="Стрелка вправо 8"/>
          <p:cNvSpPr/>
          <p:nvPr/>
        </p:nvSpPr>
        <p:spPr>
          <a:xfrm>
            <a:off x="142844" y="821519"/>
            <a:ext cx="357190" cy="750099"/>
          </a:xfrm>
          <a:prstGeom prst="rightArrow">
            <a:avLst/>
          </a:prstGeom>
          <a:solidFill>
            <a:srgbClr val="0070C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2" name="Прямоугольник 1"/>
          <p:cNvSpPr/>
          <p:nvPr/>
        </p:nvSpPr>
        <p:spPr>
          <a:xfrm>
            <a:off x="536024" y="627534"/>
            <a:ext cx="8356456" cy="2031325"/>
          </a:xfrm>
          <a:prstGeom prst="rect">
            <a:avLst/>
          </a:prstGeom>
        </p:spPr>
        <p:txBody>
          <a:bodyPr wrap="square">
            <a:spAutoFit/>
          </a:bodyPr>
          <a:lstStyle/>
          <a:p>
            <a:r>
              <a:rPr lang="kk-KZ" dirty="0">
                <a:latin typeface="Times New Roman" pitchFamily="18" charset="0"/>
                <a:cs typeface="Times New Roman" pitchFamily="18" charset="0"/>
              </a:rPr>
              <a:t>    Білім алушыларға зорлық -зомбылық туралы қысқаша ақпарат беру, адамның ең жаман қасиеттерінің бірі екенін айту. Білім алушыларға адамның құқықтарымен бас бостандықтарын қорғауы туралы қысқаша мағлұмат беру, пікір алмасу.  Жаман әдеттерден бойларын аулақ ұстап, ондай әрекеттерге бармауға , адамгершілігі мол саналы азамат болып өсуіне ықпал жасау «Жасөспірімдердің арасындағы зорлық-зомбылықтың алдын алудағы психологиялық кеңес»  тақырыбында 10 сынып оқушыдарына 18.02. 2025 жылы ағартушылық жұмыс жүргізілді. </a:t>
            </a:r>
            <a:endParaRPr lang="ru-RU" dirty="0">
              <a:latin typeface="Times New Roman" pitchFamily="18" charset="0"/>
              <a:cs typeface="Times New Roman" pitchFamily="18" charset="0"/>
            </a:endParaRPr>
          </a:p>
        </p:txBody>
      </p:sp>
      <p:pic>
        <p:nvPicPr>
          <p:cNvPr id="17410" name="Picture 2" descr="C:\Users\admin\Desktop\Керек кужаттар 2025 жайлы мектеп\Сала мамандарымен кездесу\10 Ә  пси сағ.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402956"/>
            <a:ext cx="1908876" cy="149130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Users\admin\Desktop\Керек кужаттар 2025 жайлы мектеп\Сала мамандарымен кездесу\10 Ә.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4456" y="2800687"/>
            <a:ext cx="2374500" cy="15760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dmin\Desktop\Керек кужаттар 2025 жайлы мектеп\Сала мамандарымен кездесу\7 сын Мен жалғаз емеспін.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445275"/>
            <a:ext cx="1957172" cy="15235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Desktop\Керек кужаттар 2025 жайлы мектеп\Жасөспір зорлық -з.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2658859"/>
            <a:ext cx="2016224" cy="14970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admin\Desktop\Керек кужаттар 2025 жайлы мектеп\Сала мамандарымен кездесу\Сала мамандарымен кездесу\03cfe856-7c78-4f3d-943f-f8e532a1978a.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89906"/>
            <a:ext cx="2652837" cy="288531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admin\Desktop\Керек кужаттар 2025 жайлы мектеп\Сала мамандарымен кездесу\Сала мамандарымен кездесу\141bc6d9-2c7b-41c7-803c-9e8e3e03451f.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075623"/>
            <a:ext cx="1800200" cy="176368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admin\Desktop\Керек кужаттар 2025 жайлы мектеп\Сала мамандарымен кездесу\Сала мамандарымен кездесу\a82041d1-c69f-476a-9aa1-ba5f003a2875.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5685" y="3117315"/>
            <a:ext cx="1978803" cy="1680304"/>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admin\Desktop\Керек кужаттар 2025 жайлы мектеп\Сала мамандарымен кездесу\Сала мамандарымен кездесу\WhatsApp Image 2025-03-13 at 15.28.40 (1).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627534"/>
            <a:ext cx="1728192" cy="21397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Керек кужаттар 2025 жайлы мектеп\Сала мамандарымен кездесу\Сала мамандарымен кездесу\WhatsApp Image 2025-03-13 at 15.28.39.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4048" y="3099059"/>
            <a:ext cx="1831487" cy="18002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7504" y="123478"/>
            <a:ext cx="7704856" cy="1754326"/>
          </a:xfrm>
          <a:prstGeom prst="rect">
            <a:avLst/>
          </a:prstGeom>
        </p:spPr>
        <p:txBody>
          <a:bodyPr wrap="square">
            <a:spAutoFit/>
          </a:bodyPr>
          <a:lstStyle/>
          <a:p>
            <a:r>
              <a:rPr lang="kk-KZ" dirty="0">
                <a:latin typeface="Times New Roman" pitchFamily="18" charset="0"/>
                <a:cs typeface="Times New Roman" pitchFamily="18" charset="0"/>
              </a:rPr>
              <a:t> «Зиянды және жаман әдеттерсіз салауатты өмір сүруге болады?», «Ерте жүктіліктің алдын алу», ««Зорлық зомбылықтың, буллинг және кибербуллингтің және балаларға қатыгездікпен қараудың алдын алу» тақырыптары бойынша 8-11 сынып оқушыларына психологиялық сағат және  Облыстық жастар денсаулық орталығымен бірлесіп, наурыз, сәуір айларынды саламамандарымен кездесу ұйымдастырылды.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756752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37106" y="771550"/>
            <a:ext cx="8136904" cy="1477328"/>
          </a:xfrm>
          <a:prstGeom prst="rect">
            <a:avLst/>
          </a:prstGeom>
        </p:spPr>
        <p:txBody>
          <a:bodyPr wrap="square">
            <a:spAutoFit/>
          </a:bodyPr>
          <a:lstStyle/>
          <a:p>
            <a:r>
              <a:rPr lang="kk-KZ" dirty="0">
                <a:latin typeface="Times New Roman" pitchFamily="18" charset="0"/>
                <a:cs typeface="Times New Roman" pitchFamily="18" charset="0"/>
              </a:rPr>
              <a:t>2025 жылдың  18 наурыз күні 11 сынып оқушылары арасында  мамандық таңдауда жауапкершілікті қалыптастыру,  оқушының кәсіби бағдарының табандылығын анықтау, психологиялық  дайындығы мен  қиындықтан шығу шеберлігін шыңдау  мақсатында  «Мамандық таңдау – ең маңызды» тақырыбында  тренинг өткізілді. </a:t>
            </a:r>
            <a:endParaRPr lang="ru-RU" dirty="0">
              <a:latin typeface="Times New Roman" pitchFamily="18" charset="0"/>
              <a:cs typeface="Times New Roman" pitchFamily="18" charset="0"/>
            </a:endParaRPr>
          </a:p>
        </p:txBody>
      </p:sp>
      <p:pic>
        <p:nvPicPr>
          <p:cNvPr id="4" name="Picture 2" descr="C:\Users\admin\Desktop\Керек кужаттар 2025 жайлы мектеп\Сала мамандарымен кездесу\a3c8392a-d709-4c75-8e2d-15374aa561a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363838"/>
            <a:ext cx="1749574" cy="999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0" descr="C:\Users\admin\Downloads\WhatsApp Image 2025-05-25 at 15.41.28.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3249993"/>
            <a:ext cx="1584176" cy="122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222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7368" y="339502"/>
            <a:ext cx="8685112" cy="369332"/>
          </a:xfrm>
          <a:prstGeom prst="rect">
            <a:avLst/>
          </a:prstGeom>
        </p:spPr>
        <p:txBody>
          <a:bodyPr wrap="square">
            <a:spAutoFit/>
          </a:bodyPr>
          <a:lstStyle/>
          <a:p>
            <a:r>
              <a:rPr lang="kk-KZ"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14344" name="Picture 8" descr="C:\Users\admin\Downloads\WhatsApp Image 2025-05-23 at 17.32.4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2369" y="2040198"/>
            <a:ext cx="1512168" cy="2149369"/>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C:\Users\admin\Downloads\WhatsApp Image 2025-05-23 at 17.31.59.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6005" y="2595078"/>
            <a:ext cx="1551876" cy="215408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3528" y="195486"/>
            <a:ext cx="8208912" cy="1477328"/>
          </a:xfrm>
          <a:prstGeom prst="rect">
            <a:avLst/>
          </a:prstGeom>
        </p:spPr>
        <p:txBody>
          <a:bodyPr wrap="square">
            <a:spAutoFit/>
          </a:bodyPr>
          <a:lstStyle/>
          <a:p>
            <a:r>
              <a:rPr lang="kk-KZ" dirty="0">
                <a:latin typeface="Times New Roman" pitchFamily="18" charset="0"/>
                <a:cs typeface="Times New Roman" pitchFamily="18" charset="0"/>
              </a:rPr>
              <a:t>   Оқушылардың ҰБТ – ге дайындық кезіндегі сенімділігін,мінез-құлық  эмоциялық ерік сфера дағдысын психологиялық тұрғыда қалыптастыру,оқу-танымдық қабілеттерін арттыру,стрестен арылу жолдарын үйрету мақсатында мамыр айында «Стресспен қалай күресуге болады?» тақырыбында 2025жылдың 10 ақпан күні тренинг өткізілді. </a:t>
            </a:r>
            <a:endParaRPr lang="ru-RU" dirty="0">
              <a:latin typeface="Times New Roman" pitchFamily="18" charset="0"/>
              <a:cs typeface="Times New Roman" pitchFamily="18" charset="0"/>
            </a:endParaRPr>
          </a:p>
        </p:txBody>
      </p:sp>
      <p:pic>
        <p:nvPicPr>
          <p:cNvPr id="14348" name="Picture 12" descr="C:\Users\admin\Desktop\Керек кужаттар 2025 жайлы мектеп\ҰБТ\04a68595-0031-4bb6-acdb-d937022bbcdf.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2643758"/>
            <a:ext cx="1612273"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4350" name="Picture 14" descr="C:\Users\admin\Desktop\Керек кужаттар 2025 жайлы мектеп\ҰБТ\Стрес ҰБТ.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2021820"/>
            <a:ext cx="1681584" cy="2206114"/>
          </a:xfrm>
          <a:prstGeom prst="rect">
            <a:avLst/>
          </a:prstGeom>
          <a:noFill/>
          <a:extLst>
            <a:ext uri="{909E8E84-426E-40DD-AFC4-6F175D3DCCD1}">
              <a14:hiddenFill xmlns:a14="http://schemas.microsoft.com/office/drawing/2010/main">
                <a:solidFill>
                  <a:srgbClr val="FFFFFF"/>
                </a:solidFill>
              </a14:hiddenFill>
            </a:ext>
          </a:extLst>
        </p:spPr>
      </p:pic>
      <p:pic>
        <p:nvPicPr>
          <p:cNvPr id="14352" name="Picture 16" descr="C:\Users\admin\Desktop\Керек кужаттар 2025 жайлы мектеп\ҰБТ\ҰБТ стр тре.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5" y="1491630"/>
            <a:ext cx="1584176" cy="218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989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535767"/>
          </a:xfrm>
          <a:prstGeom prst="rect">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kk-KZ" sz="1600" dirty="0">
                <a:solidFill>
                  <a:schemeClr val="bg1"/>
                </a:solidFill>
                <a:latin typeface="Times New Roman" pitchFamily="18" charset="0"/>
                <a:cs typeface="Times New Roman" pitchFamily="18" charset="0"/>
              </a:rPr>
              <a:t>Түзету –дамытушылық жұмыстар</a:t>
            </a:r>
            <a:endParaRPr lang="ru-RU" sz="1600" dirty="0">
              <a:solidFill>
                <a:schemeClr val="bg1"/>
              </a:solidFill>
              <a:latin typeface="Times New Roman" pitchFamily="18" charset="0"/>
              <a:cs typeface="Times New Roman" pitchFamily="18" charset="0"/>
            </a:endParaRPr>
          </a:p>
        </p:txBody>
      </p:sp>
      <p:pic>
        <p:nvPicPr>
          <p:cNvPr id="18434" name="Picture 2" descr="C:\Users\admin\Desktop\Керек кужаттар 2025 жайлы мектеп\ҰБТ\2b1f6f02-f95f-4441-ac6c-1cc49acc4c19.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571750"/>
            <a:ext cx="1643336" cy="136399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admin\Downloads\ca2dd743-9605-4156-bd85-cbc7f1b90d17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2211710"/>
            <a:ext cx="2232248" cy="1393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867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4" descr="C:\Users\b.berdauletov\Pictures\Без названия (1).jpg"/>
          <p:cNvPicPr>
            <a:picLocks noChangeAspect="1" noChangeArrowheads="1"/>
          </p:cNvPicPr>
          <p:nvPr/>
        </p:nvPicPr>
        <p:blipFill>
          <a:blip r:embed="rId2">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8133316" y="4223957"/>
            <a:ext cx="942263" cy="787141"/>
          </a:xfrm>
          <a:prstGeom prst="rect">
            <a:avLst/>
          </a:prstGeom>
          <a:noFill/>
          <a:ln w="9525">
            <a:noFill/>
            <a:miter lim="800000"/>
            <a:headEnd/>
            <a:tailEnd/>
          </a:ln>
        </p:spPr>
      </p:pic>
      <p:sp>
        <p:nvSpPr>
          <p:cNvPr id="5" name="TextBox 4"/>
          <p:cNvSpPr txBox="1"/>
          <p:nvPr/>
        </p:nvSpPr>
        <p:spPr>
          <a:xfrm>
            <a:off x="539552" y="357504"/>
            <a:ext cx="8064896" cy="369332"/>
          </a:xfrm>
          <a:prstGeom prst="rect">
            <a:avLst/>
          </a:prstGeom>
          <a:noFill/>
        </p:spPr>
        <p:txBody>
          <a:bodyPr wrap="square" rtlCol="0">
            <a:spAutoFit/>
          </a:bodyPr>
          <a:lstStyle/>
          <a:p>
            <a:endParaRPr lang="ru-RU" dirty="0"/>
          </a:p>
        </p:txBody>
      </p:sp>
      <p:sp>
        <p:nvSpPr>
          <p:cNvPr id="6" name="Прямоугольник 5"/>
          <p:cNvSpPr/>
          <p:nvPr/>
        </p:nvSpPr>
        <p:spPr>
          <a:xfrm>
            <a:off x="0" y="0"/>
            <a:ext cx="9144000" cy="535767"/>
          </a:xfrm>
          <a:prstGeom prst="rect">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kk-KZ" b="1" dirty="0">
              <a:solidFill>
                <a:schemeClr val="bg1"/>
              </a:solidFill>
              <a:latin typeface="Times New Roman" pitchFamily="18" charset="0"/>
              <a:cs typeface="Times New Roman" pitchFamily="18" charset="0"/>
            </a:endParaRPr>
          </a:p>
          <a:p>
            <a:pPr algn="ctr" fontAlgn="base">
              <a:spcBef>
                <a:spcPct val="0"/>
              </a:spcBef>
              <a:spcAft>
                <a:spcPct val="0"/>
              </a:spcAft>
            </a:pPr>
            <a:r>
              <a:rPr lang="kk-KZ" dirty="0">
                <a:latin typeface="Times New Roman" pitchFamily="18" charset="0"/>
                <a:cs typeface="Times New Roman" pitchFamily="18" charset="0"/>
              </a:rPr>
              <a:t>Түзету-дамытушылық жұмыстар </a:t>
            </a:r>
            <a:endParaRPr lang="ru-RU" dirty="0">
              <a:latin typeface="Times New Roman" pitchFamily="18" charset="0"/>
              <a:cs typeface="Times New Roman" pitchFamily="18" charset="0"/>
            </a:endParaRPr>
          </a:p>
          <a:p>
            <a:pPr lvl="0" algn="ctr" fontAlgn="base">
              <a:spcBef>
                <a:spcPct val="0"/>
              </a:spcBef>
              <a:spcAft>
                <a:spcPct val="0"/>
              </a:spcAft>
            </a:pPr>
            <a:endParaRPr lang="ru-RU" b="1" dirty="0">
              <a:solidFill>
                <a:schemeClr val="bg1"/>
              </a:solidFill>
              <a:latin typeface="Times New Roman" pitchFamily="18" charset="0"/>
              <a:cs typeface="Times New Roman" pitchFamily="18" charset="0"/>
            </a:endParaRPr>
          </a:p>
        </p:txBody>
      </p:sp>
      <p:pic>
        <p:nvPicPr>
          <p:cNvPr id="10" name="Рисунок 9"/>
          <p:cNvPicPr>
            <a:picLocks noChangeAspect="1"/>
          </p:cNvPicPr>
          <p:nvPr/>
        </p:nvPicPr>
        <p:blipFill>
          <a:blip r:embed="rId3" cstate="print"/>
          <a:stretch>
            <a:fillRect/>
          </a:stretch>
        </p:blipFill>
        <p:spPr>
          <a:xfrm>
            <a:off x="3338765" y="1650327"/>
            <a:ext cx="2414239" cy="2646945"/>
          </a:xfrm>
          <a:prstGeom prst="rect">
            <a:avLst/>
          </a:prstGeom>
        </p:spPr>
      </p:pic>
      <p:sp>
        <p:nvSpPr>
          <p:cNvPr id="3" name="Прямоугольник 2"/>
          <p:cNvSpPr/>
          <p:nvPr/>
        </p:nvSpPr>
        <p:spPr>
          <a:xfrm>
            <a:off x="3963452" y="2660469"/>
            <a:ext cx="1133291" cy="461665"/>
          </a:xfrm>
          <a:prstGeom prst="rect">
            <a:avLst/>
          </a:prstGeom>
        </p:spPr>
        <p:txBody>
          <a:bodyPr wrap="square">
            <a:spAutoFit/>
          </a:bodyPr>
          <a:lstStyle/>
          <a:p>
            <a:pPr algn="ctr"/>
            <a:r>
              <a:rPr lang="kk-KZ" sz="2400" b="1" dirty="0">
                <a:latin typeface="Times New Roman" pitchFamily="18" charset="0"/>
                <a:cs typeface="Times New Roman" pitchFamily="18" charset="0"/>
              </a:rPr>
              <a:t>ҰБТ</a:t>
            </a:r>
            <a:endParaRPr lang="ru-RU" sz="2400" b="1" dirty="0">
              <a:latin typeface="Times New Roman" pitchFamily="18" charset="0"/>
              <a:cs typeface="Times New Roman" pitchFamily="18" charset="0"/>
            </a:endParaRPr>
          </a:p>
        </p:txBody>
      </p:sp>
      <p:sp>
        <p:nvSpPr>
          <p:cNvPr id="11" name="Прямоугольник с одним скругленным углом 10"/>
          <p:cNvSpPr/>
          <p:nvPr/>
        </p:nvSpPr>
        <p:spPr>
          <a:xfrm>
            <a:off x="179513" y="2904489"/>
            <a:ext cx="2448272" cy="486054"/>
          </a:xfrm>
          <a:prstGeom prst="round1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ru-RU" sz="1400" dirty="0">
              <a:latin typeface="Times New Roman" pitchFamily="18" charset="0"/>
              <a:cs typeface="Times New Roman" pitchFamily="18" charset="0"/>
            </a:endParaRPr>
          </a:p>
        </p:txBody>
      </p:sp>
      <p:sp>
        <p:nvSpPr>
          <p:cNvPr id="13" name="Прямоугольник с одним скругленным углом 12"/>
          <p:cNvSpPr/>
          <p:nvPr/>
        </p:nvSpPr>
        <p:spPr>
          <a:xfrm>
            <a:off x="107503" y="3845476"/>
            <a:ext cx="2971898" cy="1011023"/>
          </a:xfrm>
          <a:prstGeom prst="round1Rect">
            <a:avLst/>
          </a:prstGeom>
        </p:spPr>
        <p:style>
          <a:lnRef idx="2">
            <a:schemeClr val="accent5"/>
          </a:lnRef>
          <a:fillRef idx="1">
            <a:schemeClr val="lt1"/>
          </a:fillRef>
          <a:effectRef idx="0">
            <a:schemeClr val="accent5"/>
          </a:effectRef>
          <a:fontRef idx="minor">
            <a:schemeClr val="dk1"/>
          </a:fontRef>
        </p:style>
        <p:txBody>
          <a:bodyPr rtlCol="0" anchor="ctr"/>
          <a:lstStyle/>
          <a:p>
            <a:r>
              <a:rPr lang="ru-RU" sz="1100" dirty="0"/>
              <a:t>.</a:t>
            </a:r>
          </a:p>
        </p:txBody>
      </p:sp>
      <p:sp>
        <p:nvSpPr>
          <p:cNvPr id="14" name="Прямоугольник с одним скругленным углом 13"/>
          <p:cNvSpPr/>
          <p:nvPr/>
        </p:nvSpPr>
        <p:spPr>
          <a:xfrm>
            <a:off x="6575808" y="1150166"/>
            <a:ext cx="1560820" cy="368467"/>
          </a:xfrm>
          <a:prstGeom prst="round1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sz="1400" b="1" dirty="0">
              <a:latin typeface="Times New Roman" pitchFamily="18" charset="0"/>
              <a:cs typeface="Times New Roman" pitchFamily="18" charset="0"/>
            </a:endParaRPr>
          </a:p>
        </p:txBody>
      </p:sp>
      <p:sp>
        <p:nvSpPr>
          <p:cNvPr id="15" name="Прямоугольник с одним скругленным углом 14"/>
          <p:cNvSpPr/>
          <p:nvPr/>
        </p:nvSpPr>
        <p:spPr>
          <a:xfrm>
            <a:off x="6575808" y="3997714"/>
            <a:ext cx="1091239" cy="382874"/>
          </a:xfrm>
          <a:prstGeom prst="round1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sz="1400" b="1" dirty="0">
              <a:latin typeface="Times New Roman" pitchFamily="18" charset="0"/>
              <a:cs typeface="Times New Roman" pitchFamily="18" charset="0"/>
            </a:endParaRPr>
          </a:p>
        </p:txBody>
      </p:sp>
      <p:sp>
        <p:nvSpPr>
          <p:cNvPr id="16" name="Прямоугольник с одним скругленным углом 15"/>
          <p:cNvSpPr/>
          <p:nvPr/>
        </p:nvSpPr>
        <p:spPr>
          <a:xfrm>
            <a:off x="6687163" y="2022873"/>
            <a:ext cx="2198901" cy="486054"/>
          </a:xfrm>
          <a:prstGeom prst="round1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sz="1400" b="1" dirty="0">
              <a:latin typeface="Times New Roman" pitchFamily="18" charset="0"/>
              <a:cs typeface="Times New Roman" pitchFamily="18" charset="0"/>
            </a:endParaRPr>
          </a:p>
        </p:txBody>
      </p:sp>
      <p:sp>
        <p:nvSpPr>
          <p:cNvPr id="17" name="Прямоугольник с одним скругленным углом 16"/>
          <p:cNvSpPr/>
          <p:nvPr/>
        </p:nvSpPr>
        <p:spPr>
          <a:xfrm>
            <a:off x="3515671" y="726835"/>
            <a:ext cx="2060428" cy="486054"/>
          </a:xfrm>
          <a:prstGeom prst="round1Rect">
            <a:avLst/>
          </a:prstGeom>
        </p:spPr>
        <p:style>
          <a:lnRef idx="2">
            <a:schemeClr val="accent5"/>
          </a:lnRef>
          <a:fillRef idx="1">
            <a:schemeClr val="lt1"/>
          </a:fillRef>
          <a:effectRef idx="0">
            <a:schemeClr val="accent5"/>
          </a:effectRef>
          <a:fontRef idx="minor">
            <a:schemeClr val="dk1"/>
          </a:fontRef>
        </p:style>
        <p:txBody>
          <a:bodyPr rtlCol="0" anchor="ctr"/>
          <a:lstStyle/>
          <a:p>
            <a:endParaRPr lang="kk-KZ" sz="1400" b="1" dirty="0"/>
          </a:p>
          <a:p>
            <a:endParaRPr lang="kk-KZ" sz="1400" b="1" dirty="0"/>
          </a:p>
          <a:p>
            <a:endParaRPr lang="kk-KZ" sz="1400" b="1" dirty="0"/>
          </a:p>
          <a:p>
            <a:endParaRPr lang="kk-KZ" sz="1400" b="1" dirty="0"/>
          </a:p>
          <a:p>
            <a:endParaRPr lang="kk-KZ" sz="1400" b="1" dirty="0"/>
          </a:p>
          <a:p>
            <a:endParaRPr lang="kk-KZ" sz="1400" b="1" dirty="0"/>
          </a:p>
          <a:p>
            <a:r>
              <a:rPr lang="kk-KZ" sz="1400" dirty="0"/>
              <a:t>17.10.2024 ж</a:t>
            </a:r>
            <a:endParaRPr lang="ru-RU" sz="1400" dirty="0"/>
          </a:p>
          <a:p>
            <a:r>
              <a:rPr lang="kk-KZ" sz="1400" b="1" dirty="0"/>
              <a:t>   </a:t>
            </a:r>
            <a:r>
              <a:rPr lang="kk-KZ" sz="1400" dirty="0"/>
              <a:t>ҰБТ-ке немесе мемлекеттік емтиханға </a:t>
            </a:r>
            <a:r>
              <a:rPr lang="kk-KZ" sz="1000" dirty="0"/>
              <a:t>қалай жақсы дайындалуға болады?</a:t>
            </a:r>
            <a:r>
              <a:rPr lang="kk-KZ" sz="1000" b="1" dirty="0"/>
              <a:t> </a:t>
            </a:r>
            <a:endParaRPr lang="ru-RU" sz="1000" dirty="0"/>
          </a:p>
          <a:p>
            <a:r>
              <a:rPr lang="kk-KZ" sz="1000" b="1" dirty="0"/>
              <a:t> </a:t>
            </a:r>
            <a:endParaRPr lang="ru-RU" sz="1000" dirty="0"/>
          </a:p>
          <a:p>
            <a:r>
              <a:rPr lang="kk-KZ" sz="1000" dirty="0"/>
              <a:t>Мектеп бітіруші оқушылырдың бірыңғай мемлекеттік емтиханға дайындық кезіндегі стратегия мен өзін-өзі тексеру, өзін-өзі бақылау дағдысын оқыту, өз күшіне сенімін, өзіне сенімділігін жоғарлату, сабаққа дайындалу ережелерін білуге </a:t>
            </a:r>
            <a:r>
              <a:rPr lang="kk-KZ" sz="1400" dirty="0"/>
              <a:t>үйрету.</a:t>
            </a:r>
            <a:endParaRPr lang="ru-RU" sz="1400" dirty="0"/>
          </a:p>
        </p:txBody>
      </p:sp>
      <p:sp>
        <p:nvSpPr>
          <p:cNvPr id="18" name="Прямоугольник с одним скругленным углом 17"/>
          <p:cNvSpPr/>
          <p:nvPr/>
        </p:nvSpPr>
        <p:spPr>
          <a:xfrm>
            <a:off x="107503" y="1018539"/>
            <a:ext cx="2664297" cy="1000188"/>
          </a:xfrm>
          <a:prstGeom prst="round1Rect">
            <a:avLst/>
          </a:prstGeom>
        </p:spPr>
        <p:style>
          <a:lnRef idx="2">
            <a:schemeClr val="accent5"/>
          </a:lnRef>
          <a:fillRef idx="1">
            <a:schemeClr val="lt1"/>
          </a:fillRef>
          <a:effectRef idx="0">
            <a:schemeClr val="accent5"/>
          </a:effectRef>
          <a:fontRef idx="minor">
            <a:schemeClr val="dk1"/>
          </a:fontRef>
        </p:style>
        <p:txBody>
          <a:bodyPr rtlCol="0" anchor="ctr"/>
          <a:lstStyle/>
          <a:p>
            <a:r>
              <a:rPr lang="kk-KZ" sz="1400" dirty="0"/>
              <a:t> </a:t>
            </a:r>
            <a:endParaRPr lang="ru-RU" sz="1400" dirty="0">
              <a:latin typeface="Times New Roman" pitchFamily="18" charset="0"/>
              <a:cs typeface="Times New Roman" pitchFamily="18" charset="0"/>
            </a:endParaRPr>
          </a:p>
        </p:txBody>
      </p:sp>
      <p:sp>
        <p:nvSpPr>
          <p:cNvPr id="20" name="Прямоугольник с одним скругленным углом 19"/>
          <p:cNvSpPr/>
          <p:nvPr/>
        </p:nvSpPr>
        <p:spPr>
          <a:xfrm>
            <a:off x="4179902" y="4539208"/>
            <a:ext cx="2336314" cy="486054"/>
          </a:xfrm>
          <a:prstGeom prst="round1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sz="1400" dirty="0">
              <a:latin typeface="Times New Roman" pitchFamily="18" charset="0"/>
              <a:cs typeface="Times New Roman" pitchFamily="18" charset="0"/>
            </a:endParaRPr>
          </a:p>
        </p:txBody>
      </p:sp>
      <p:sp>
        <p:nvSpPr>
          <p:cNvPr id="21" name="Прямоугольник с одним скругленным углом 20"/>
          <p:cNvSpPr/>
          <p:nvPr/>
        </p:nvSpPr>
        <p:spPr>
          <a:xfrm>
            <a:off x="6780811" y="2972995"/>
            <a:ext cx="2194465" cy="349043"/>
          </a:xfrm>
          <a:prstGeom prst="round1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1600" dirty="0"/>
              <a:t> </a:t>
            </a:r>
            <a:endParaRPr lang="ru-RU" sz="1400" dirty="0">
              <a:latin typeface="Times New Roman" pitchFamily="18" charset="0"/>
              <a:cs typeface="Times New Roman" pitchFamily="18" charset="0"/>
            </a:endParaRPr>
          </a:p>
        </p:txBody>
      </p:sp>
      <p:sp>
        <p:nvSpPr>
          <p:cNvPr id="23" name="Стрелка вниз 22"/>
          <p:cNvSpPr/>
          <p:nvPr/>
        </p:nvSpPr>
        <p:spPr>
          <a:xfrm rot="6010242" flipH="1">
            <a:off x="3066595" y="1538567"/>
            <a:ext cx="251793" cy="799817"/>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28" name="Стрелка вниз 27"/>
          <p:cNvSpPr/>
          <p:nvPr/>
        </p:nvSpPr>
        <p:spPr>
          <a:xfrm rot="6733902" flipV="1">
            <a:off x="5959922" y="3528716"/>
            <a:ext cx="241580" cy="650374"/>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29" name="Стрелка вниз 28"/>
          <p:cNvSpPr/>
          <p:nvPr/>
        </p:nvSpPr>
        <p:spPr>
          <a:xfrm>
            <a:off x="4841195" y="1212889"/>
            <a:ext cx="144016" cy="437438"/>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30" name="Стрелка вниз 29"/>
          <p:cNvSpPr/>
          <p:nvPr/>
        </p:nvSpPr>
        <p:spPr>
          <a:xfrm>
            <a:off x="4731728" y="4110533"/>
            <a:ext cx="144016" cy="437438"/>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31" name="Стрелка вниз 30"/>
          <p:cNvSpPr/>
          <p:nvPr/>
        </p:nvSpPr>
        <p:spPr>
          <a:xfrm rot="2429363">
            <a:off x="3088804" y="3365018"/>
            <a:ext cx="216294" cy="617352"/>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32" name="Стрелка вниз 31"/>
          <p:cNvSpPr/>
          <p:nvPr/>
        </p:nvSpPr>
        <p:spPr>
          <a:xfrm rot="4576651" flipH="1">
            <a:off x="2999661" y="2734903"/>
            <a:ext cx="230603" cy="694253"/>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33" name="Стрелка вниз 32"/>
          <p:cNvSpPr/>
          <p:nvPr/>
        </p:nvSpPr>
        <p:spPr>
          <a:xfrm rot="4175634" flipV="1">
            <a:off x="5990367" y="1208376"/>
            <a:ext cx="199302" cy="874228"/>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34" name="Стрелка вниз 33"/>
          <p:cNvSpPr/>
          <p:nvPr/>
        </p:nvSpPr>
        <p:spPr>
          <a:xfrm rot="5050814" flipV="1">
            <a:off x="6020501" y="2090442"/>
            <a:ext cx="232820" cy="654713"/>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35" name="Стрелка вниз 34"/>
          <p:cNvSpPr/>
          <p:nvPr/>
        </p:nvSpPr>
        <p:spPr>
          <a:xfrm rot="6263467" flipH="1" flipV="1">
            <a:off x="6145683" y="2697718"/>
            <a:ext cx="275519" cy="841478"/>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pic>
        <p:nvPicPr>
          <p:cNvPr id="6146" name="Picture 2" descr="C:\Users\admin\Desktop\Керек кужаттар 2025 жайлы мектеп\Сала мамандарымен кездесу\ҰБТ.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7455" y="535767"/>
            <a:ext cx="1223554" cy="163140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admin\Desktop\Керек кужаттар 2025 жайлы мектеп\Сала мамандарымен кездесу\11.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727311"/>
            <a:ext cx="1994816" cy="198768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admin\Desktop\Керек кужаттар 2025 жайлы мектеп\Сала мамандарымен кездесу\0ce68890-4f5f-4a77-8470-8e13be61902f.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722883" y="3321803"/>
            <a:ext cx="2252393" cy="16892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87B9CBA1-B698-4BC5-BF9A-E2A824C4F519}" type="slidenum">
              <a:rPr lang="ru-RU" smtClean="0"/>
              <a:t>27</a:t>
            </a:fld>
            <a:endParaRPr lang="ru-RU" dirty="0"/>
          </a:p>
        </p:txBody>
      </p:sp>
      <p:sp>
        <p:nvSpPr>
          <p:cNvPr id="11" name="Прямоугольник 10"/>
          <p:cNvSpPr/>
          <p:nvPr/>
        </p:nvSpPr>
        <p:spPr>
          <a:xfrm>
            <a:off x="4930579" y="3366524"/>
            <a:ext cx="3601862" cy="654025"/>
          </a:xfrm>
          <a:prstGeom prst="rect">
            <a:avLst/>
          </a:prstGeom>
        </p:spPr>
        <p:txBody>
          <a:bodyPr wrap="square" lIns="68580" tIns="34290" rIns="68580" bIns="34290">
            <a:spAutoFit/>
          </a:bodyPr>
          <a:lstStyle/>
          <a:p>
            <a:pPr algn="just"/>
            <a:endParaRPr lang="kk-KZ" sz="2400" b="1" dirty="0">
              <a:solidFill>
                <a:srgbClr val="48ACC7"/>
              </a:solidFill>
              <a:latin typeface="Arial" panose="020B0604020202020204" pitchFamily="34" charset="0"/>
              <a:ea typeface="Calibri" panose="020F0502020204030204" pitchFamily="34" charset="0"/>
              <a:cs typeface="Arial" panose="020B0604020202020204" pitchFamily="34" charset="0"/>
            </a:endParaRPr>
          </a:p>
          <a:p>
            <a:pPr algn="just"/>
            <a:endParaRPr lang="ru-RU" sz="1400" b="1" dirty="0">
              <a:solidFill>
                <a:srgbClr val="48ACC7"/>
              </a:solidFill>
              <a:latin typeface="Times New Roman" pitchFamily="18" charset="0"/>
              <a:ea typeface="Calibri" panose="020F0502020204030204" pitchFamily="34" charset="0"/>
              <a:cs typeface="Times New Roman" pitchFamily="18" charset="0"/>
            </a:endParaRPr>
          </a:p>
        </p:txBody>
      </p:sp>
      <p:pic>
        <p:nvPicPr>
          <p:cNvPr id="4100" name="Picture 4" descr="C:\Users\admin\Desktop\Керек кужаттар 2025 жайлы мектеп\Сала мамандарымен кездесу\9 сынып Қуаныш бар ішінде.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4019" y="987574"/>
            <a:ext cx="1364194" cy="187220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admin\Desktop\Керек кужаттар 2025 жайлы мектеп\Сала мамандарымен кездесу\8366d227-bca9-4d66-b90c-b4b343e44298.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1923678"/>
            <a:ext cx="1643023" cy="123226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admin\Desktop\Керек кужаттар 2025 жайлы мектеп\Сала мамандарымен кездесу\9 сынып.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139702"/>
            <a:ext cx="1368152" cy="176985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admin\Desktop\Керек кужаттар 2025 жайлы мектеп\Сала мамандарымен кездесу\9 сын.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7704" y="699542"/>
            <a:ext cx="1442471" cy="1923294"/>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C:\Users\admin\Desktop\Керек кужаттар 2025 жайлы мектеп\Сала мамандарымен кездесу\9.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0540" y="3116266"/>
            <a:ext cx="2411420" cy="1808565"/>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C:\Users\admin\Desktop\Керек кужаттар 2025 жайлы мектеп\Сала мамандарымен кездесу\11 сынып тамақтану 8 сағат.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4248" y="3001186"/>
            <a:ext cx="1362561" cy="1816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532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flipH="1">
            <a:off x="5401900" y="906274"/>
            <a:ext cx="2410459" cy="369332"/>
          </a:xfrm>
          <a:prstGeom prst="rect">
            <a:avLst/>
          </a:prstGeom>
        </p:spPr>
        <p:txBody>
          <a:bodyPr wrap="square">
            <a:spAutoFit/>
          </a:bodyPr>
          <a:lstStyle/>
          <a:p>
            <a:pPr algn="ctr"/>
            <a:r>
              <a:rPr lang="kk-KZ" dirty="0">
                <a:solidFill>
                  <a:schemeClr val="bg1"/>
                </a:solidFill>
                <a:latin typeface="Times New Roman" pitchFamily="18" charset="0"/>
                <a:cs typeface="Times New Roman" pitchFamily="18" charset="0"/>
              </a:rPr>
              <a:t>ДЕРЕККӨЗДЕР</a:t>
            </a:r>
            <a:endParaRPr lang="ru-RU" dirty="0">
              <a:solidFill>
                <a:schemeClr val="bg1"/>
              </a:solidFill>
              <a:latin typeface="Times New Roman" pitchFamily="18" charset="0"/>
              <a:cs typeface="Times New Roman" pitchFamily="18" charset="0"/>
            </a:endParaRPr>
          </a:p>
        </p:txBody>
      </p:sp>
      <p:sp>
        <p:nvSpPr>
          <p:cNvPr id="7" name="Прямоугольник 6"/>
          <p:cNvSpPr/>
          <p:nvPr/>
        </p:nvSpPr>
        <p:spPr>
          <a:xfrm>
            <a:off x="251520" y="339502"/>
            <a:ext cx="8784976" cy="2308324"/>
          </a:xfrm>
          <a:prstGeom prst="rect">
            <a:avLst/>
          </a:prstGeom>
        </p:spPr>
        <p:txBody>
          <a:bodyPr wrap="square">
            <a:spAutoFit/>
          </a:bodyPr>
          <a:lstStyle/>
          <a:p>
            <a:r>
              <a:rPr lang="kk-KZ" dirty="0">
                <a:solidFill>
                  <a:srgbClr val="FF0000"/>
                </a:solidFill>
                <a:latin typeface="Times New Roman" pitchFamily="18" charset="0"/>
                <a:cs typeface="Times New Roman" pitchFamily="18" charset="0"/>
              </a:rPr>
              <a:t>     18 ақпан күні 2025 жылы 10 сынып оқушылары арасында білім алушыларға зорлық -зомбылық туралы қысқаша ақпарат беру, адамның ең жаман қасиеттерінің бірі екенін айту және  адамның құқықтарымен бас бостандықтарын қорғауы туралы қысқаша мағлұмат беру, пікір алмасу.  Жаман әдеттерден бойларын аулақ ұстап, ондай әрекеттерге бармауға , адамгершілігі мол саналы азамат болып өсуіне ықпал жасау мақсатында «Жасөспірімдердің арасындағы зорлық-зомбылықтың алдын алудағы психологиялық кеңес» тақырыбында ағартушылық жұмыс жүргізілді. </a:t>
            </a:r>
          </a:p>
          <a:p>
            <a:endParaRPr lang="ru-RU" dirty="0">
              <a:solidFill>
                <a:srgbClr val="FF0000"/>
              </a:solidFill>
              <a:latin typeface="Times New Roman" pitchFamily="18" charset="0"/>
              <a:cs typeface="Times New Roman" pitchFamily="18" charset="0"/>
            </a:endParaRPr>
          </a:p>
        </p:txBody>
      </p:sp>
      <p:pic>
        <p:nvPicPr>
          <p:cNvPr id="15362" name="Picture 2" descr="C:\Users\admin\Desktop\Керек кужаттар 2025 жайлы мектеп\Сала мамандарымен кездесу\7 сын Мен жалғаз емеспін.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147814"/>
            <a:ext cx="2376264" cy="141492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admin\Desktop\Керек кужаттар 2025 жайлы мектеп\Жасөспір зорлық -з.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3147812"/>
            <a:ext cx="2304256" cy="14149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min\Desktop\Керек кужаттар 2025 жайлы мектеп\Сала мамандарымен кездесу\10 а п сағ.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355726"/>
            <a:ext cx="2376264"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sers\admin\Desktop\Керек кужаттар 2025 жайлы мектеп\Сала мамандарымен кездесу\7 сын Мен жалғаз емеспін.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2561394"/>
            <a:ext cx="3384685" cy="190388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1520" y="195486"/>
            <a:ext cx="7920880" cy="1754326"/>
          </a:xfrm>
          <a:prstGeom prst="rect">
            <a:avLst/>
          </a:prstGeom>
        </p:spPr>
        <p:txBody>
          <a:bodyPr wrap="square">
            <a:spAutoFit/>
          </a:bodyPr>
          <a:lstStyle/>
          <a:p>
            <a:r>
              <a:rPr lang="kk-KZ" b="1" dirty="0">
                <a:latin typeface="Times New Roman" pitchFamily="18" charset="0"/>
                <a:cs typeface="Times New Roman" pitchFamily="18" charset="0"/>
              </a:rPr>
              <a:t>Тренинг тақырыбы:  </a:t>
            </a:r>
            <a:r>
              <a:rPr lang="kk-KZ" dirty="0">
                <a:latin typeface="Times New Roman" pitchFamily="18" charset="0"/>
                <a:cs typeface="Times New Roman" pitchFamily="18" charset="0"/>
              </a:rPr>
              <a:t>«Агрессиясыз өмір сүру»</a:t>
            </a:r>
            <a:endParaRPr lang="ru-RU" dirty="0">
              <a:latin typeface="Times New Roman" pitchFamily="18" charset="0"/>
              <a:cs typeface="Times New Roman" pitchFamily="18" charset="0"/>
            </a:endParaRPr>
          </a:p>
          <a:p>
            <a:r>
              <a:rPr lang="kk-KZ" b="1" dirty="0">
                <a:latin typeface="Times New Roman" pitchFamily="18" charset="0"/>
                <a:cs typeface="Times New Roman" pitchFamily="18" charset="0"/>
              </a:rPr>
              <a:t>Қатысушылар:</a:t>
            </a:r>
            <a:r>
              <a:rPr lang="kk-KZ" dirty="0">
                <a:latin typeface="Times New Roman" pitchFamily="18" charset="0"/>
                <a:cs typeface="Times New Roman" pitchFamily="18" charset="0"/>
              </a:rPr>
              <a:t> 10,11 сынып оқушылары</a:t>
            </a:r>
            <a:endParaRPr lang="ru-RU" dirty="0">
              <a:latin typeface="Times New Roman" pitchFamily="18" charset="0"/>
              <a:cs typeface="Times New Roman" pitchFamily="18" charset="0"/>
            </a:endParaRPr>
          </a:p>
          <a:p>
            <a:r>
              <a:rPr lang="kk-KZ" b="1" dirty="0">
                <a:latin typeface="Times New Roman" pitchFamily="18" charset="0"/>
                <a:cs typeface="Times New Roman" pitchFamily="18" charset="0"/>
              </a:rPr>
              <a:t>Күні:</a:t>
            </a:r>
            <a:r>
              <a:rPr lang="kk-KZ" dirty="0">
                <a:latin typeface="Times New Roman" pitchFamily="18" charset="0"/>
                <a:cs typeface="Times New Roman" pitchFamily="18" charset="0"/>
              </a:rPr>
              <a:t>  11 сәуір, 2025 жыл</a:t>
            </a:r>
            <a:endParaRPr lang="ru-RU" dirty="0">
              <a:latin typeface="Times New Roman" pitchFamily="18" charset="0"/>
              <a:cs typeface="Times New Roman" pitchFamily="18" charset="0"/>
            </a:endParaRPr>
          </a:p>
          <a:p>
            <a:r>
              <a:rPr lang="kk-KZ" b="1" dirty="0">
                <a:latin typeface="Times New Roman" pitchFamily="18" charset="0"/>
                <a:cs typeface="Times New Roman" pitchFamily="18" charset="0"/>
              </a:rPr>
              <a:t>Мақсаты: </a:t>
            </a:r>
            <a:r>
              <a:rPr lang="kk-KZ" dirty="0">
                <a:latin typeface="Times New Roman" pitchFamily="18" charset="0"/>
                <a:cs typeface="Times New Roman" pitchFamily="18" charset="0"/>
              </a:rPr>
              <a:t>Күйзеліске қарсы тұра алуға қалыптастыру, өзін-өзі реттеуін, өзін-өзі бақылау дағдысын, сенімділігін арттыру. Өзара қарым-қатынас дағдыларын, топтық өзара әрекеттесу әдістерін дамыту.</a:t>
            </a:r>
            <a:endParaRPr lang="ru-RU" dirty="0">
              <a:latin typeface="Times New Roman" pitchFamily="18" charset="0"/>
              <a:cs typeface="Times New Roman" pitchFamily="18" charset="0"/>
            </a:endParaRPr>
          </a:p>
        </p:txBody>
      </p:sp>
      <p:pic>
        <p:nvPicPr>
          <p:cNvPr id="6146" name="Picture 2" descr="C:\Users\admin\Desktop\Керек кужаттар 2025 жайлы мектеп\Трен жаңбыр.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2241" y="2355726"/>
            <a:ext cx="2158546"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23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535767"/>
          </a:xfrm>
          <a:prstGeom prst="rect">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kk-KZ" sz="2000" dirty="0">
              <a:latin typeface="Times New Roman" pitchFamily="18" charset="0"/>
              <a:cs typeface="Times New Roman" pitchFamily="18" charset="0"/>
            </a:endParaRPr>
          </a:p>
          <a:p>
            <a:pPr algn="ctr"/>
            <a:r>
              <a:rPr lang="kk-KZ" sz="1600" dirty="0">
                <a:latin typeface="Times New Roman" pitchFamily="18" charset="0"/>
                <a:cs typeface="Times New Roman" pitchFamily="18" charset="0"/>
              </a:rPr>
              <a:t>             Диагностикалық жұмыстар</a:t>
            </a:r>
            <a:endParaRPr lang="ru-RU" sz="1600" dirty="0">
              <a:latin typeface="Times New Roman" pitchFamily="18" charset="0"/>
              <a:cs typeface="Times New Roman" pitchFamily="18" charset="0"/>
            </a:endParaRPr>
          </a:p>
          <a:p>
            <a:pPr algn="ctr"/>
            <a:endParaRPr lang="ru-RU" sz="1600" dirty="0">
              <a:latin typeface="Times New Roman" pitchFamily="18" charset="0"/>
              <a:cs typeface="Times New Roman" pitchFamily="18" charset="0"/>
            </a:endParaRPr>
          </a:p>
        </p:txBody>
      </p:sp>
      <p:sp>
        <p:nvSpPr>
          <p:cNvPr id="6" name="Прямоугольник 5"/>
          <p:cNvSpPr/>
          <p:nvPr/>
        </p:nvSpPr>
        <p:spPr>
          <a:xfrm>
            <a:off x="323528" y="699542"/>
            <a:ext cx="8568952" cy="1200329"/>
          </a:xfrm>
          <a:prstGeom prst="rect">
            <a:avLst/>
          </a:prstGeom>
        </p:spPr>
        <p:txBody>
          <a:bodyPr wrap="square">
            <a:spAutoFit/>
          </a:bodyPr>
          <a:lstStyle/>
          <a:p>
            <a:r>
              <a:rPr lang="kk-KZ" dirty="0">
                <a:latin typeface="Times New Roman" pitchFamily="18" charset="0"/>
                <a:cs typeface="Times New Roman" pitchFamily="18" charset="0"/>
              </a:rPr>
              <a:t>     2024 жылдың  қараша айында  10 сынып оқушыларынан темперамент — жүйке саласының тума қасиеттерін туындайтын адамның жеке-дара өзгешелігін зерттеу, темперамент типінің  көрсеткішін анықтау мақсатында  «Темперамент формуласы»   тесті (А.Белов бойынша)  әдістемесі алынып, қорытындысы жасалынды</a:t>
            </a:r>
            <a:endParaRPr lang="ru-RU" dirty="0"/>
          </a:p>
        </p:txBody>
      </p:sp>
      <p:pic>
        <p:nvPicPr>
          <p:cNvPr id="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772" y="1995687"/>
            <a:ext cx="2180814" cy="286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5599" y="2024781"/>
            <a:ext cx="2152425" cy="286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descr="C:\Users\admin\Downloads\WhatsApp Image 2025-05-23 at 18.19.48.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7501" y="2499742"/>
            <a:ext cx="1241376" cy="16551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admin\Desktop\Керек кужаттар 2025 жайлы мектеп\Сала мамандарымен кездесу\тепм 9.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9049" y="3075806"/>
            <a:ext cx="1233436" cy="17440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admin\Desktop\Керек кужаттар 2025 жайлы мектеп\Сала мамандарымен кездесу\сау.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7502" y="2561638"/>
            <a:ext cx="1306150" cy="173653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a:extLst>
              <a:ext uri="{FF2B5EF4-FFF2-40B4-BE49-F238E27FC236}">
                <a16:creationId xmlns:a16="http://schemas.microsoft.com/office/drawing/2014/main" id="{FB31E665-6BC6-2F52-EAF1-5A6426AF22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7999" y="2177181"/>
            <a:ext cx="2152425" cy="286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086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23478"/>
            <a:ext cx="8636518" cy="3394472"/>
          </a:xfrm>
        </p:spPr>
        <p:txBody>
          <a:bodyPr>
            <a:normAutofit/>
          </a:bodyPr>
          <a:lstStyle/>
          <a:p>
            <a:pPr marL="0" indent="0">
              <a:buNone/>
            </a:pPr>
            <a:r>
              <a:rPr lang="kk-KZ" sz="2100" dirty="0">
                <a:latin typeface="Times New Roman" pitchFamily="18" charset="0"/>
                <a:cs typeface="Times New Roman" pitchFamily="18" charset="0"/>
              </a:rPr>
              <a:t>   </a:t>
            </a:r>
            <a:r>
              <a:rPr lang="kk-KZ" sz="1800" dirty="0">
                <a:latin typeface="Times New Roman" pitchFamily="18" charset="0"/>
                <a:cs typeface="Times New Roman" pitchFamily="18" charset="0"/>
              </a:rPr>
              <a:t>Оқушылардың көңіл күйін көтеру, бір-бірімен қарым –қатынасын жақсарту тепе теңдікті сақтай білу, логикалық ойлауы, жылдамдық,  қызығушылық, есте сақтау қабілеттерін  дамыту мақсатында  9 сәуір күні  11 сынып оқушылары арасында «Көңілді үзіліс» психологиялық жаттығулар, ойындар ұйымдастырылды.           </a:t>
            </a:r>
            <a:endParaRPr lang="ru-RU" sz="1800" dirty="0">
              <a:latin typeface="Times New Roman" pitchFamily="18" charset="0"/>
              <a:cs typeface="Times New Roman" pitchFamily="18" charset="0"/>
            </a:endParaRPr>
          </a:p>
          <a:p>
            <a:pPr marL="0" indent="0">
              <a:buNone/>
            </a:pPr>
            <a:r>
              <a:rPr lang="kk-KZ" sz="2400" dirty="0"/>
              <a:t>            </a:t>
            </a:r>
            <a:r>
              <a:rPr lang="ru-RU" sz="2400" dirty="0"/>
              <a:t> </a:t>
            </a:r>
            <a:endParaRPr lang="ru-RU" sz="2100" dirty="0">
              <a:latin typeface="Times New Roman" pitchFamily="18" charset="0"/>
              <a:cs typeface="Times New Roman" pitchFamily="18" charset="0"/>
            </a:endParaRPr>
          </a:p>
          <a:p>
            <a:endParaRPr lang="ru-RU" sz="2100" dirty="0">
              <a:latin typeface="Times New Roman" pitchFamily="18" charset="0"/>
              <a:cs typeface="Times New Roman" pitchFamily="18" charset="0"/>
            </a:endParaRPr>
          </a:p>
        </p:txBody>
      </p:sp>
      <p:pic>
        <p:nvPicPr>
          <p:cNvPr id="4" name="Рисунок 3" descr="C:\Users\admin\Desktop\Керек кужаттар 2025 жайлы мектеп\ҰБТ +тарих іс-шарадан\1b53757d-fc77-4197-a222-de318ac2696b.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599" y="1419622"/>
            <a:ext cx="2304256" cy="1458405"/>
          </a:xfrm>
          <a:prstGeom prst="rect">
            <a:avLst/>
          </a:prstGeom>
          <a:noFill/>
          <a:ln>
            <a:noFill/>
          </a:ln>
        </p:spPr>
      </p:pic>
      <p:pic>
        <p:nvPicPr>
          <p:cNvPr id="5" name="Рисунок 4" descr="C:\Users\admin\Desktop\Керек кужаттар 2025 жайлы мектеп\ҰБТ +тарих іс-шарадан\7127f4da-4b45-4aa5-ae35-7b865d85522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2896" y="1419622"/>
            <a:ext cx="2232248" cy="1405255"/>
          </a:xfrm>
          <a:prstGeom prst="rect">
            <a:avLst/>
          </a:prstGeom>
          <a:noFill/>
          <a:ln>
            <a:noFill/>
          </a:ln>
        </p:spPr>
      </p:pic>
      <p:pic>
        <p:nvPicPr>
          <p:cNvPr id="6" name="Рисунок 5" descr="C:\Users\admin\Desktop\Керек кужаттар 2025 жайлы мектеп\ҰБТ +тарих іс-шарадан\ea1dc307-6e06-4e1e-bc30-0f09afff0474.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3008933"/>
            <a:ext cx="1469260" cy="1836420"/>
          </a:xfrm>
          <a:prstGeom prst="rect">
            <a:avLst/>
          </a:prstGeom>
          <a:noFill/>
          <a:ln>
            <a:noFill/>
          </a:ln>
        </p:spPr>
      </p:pic>
      <p:pic>
        <p:nvPicPr>
          <p:cNvPr id="7" name="Рисунок 6" descr="C:\Users\admin\Desktop\Керек кужаттар 2025 жайлы мектеп\ҰБТ +тарих іс-шарадан\fd56e4b8-d8f3-4b7c-a94d-3fbe381743bd.jpe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2978206"/>
            <a:ext cx="1512168" cy="1946275"/>
          </a:xfrm>
          <a:prstGeom prst="rect">
            <a:avLst/>
          </a:prstGeom>
          <a:noFill/>
          <a:ln>
            <a:noFill/>
          </a:ln>
        </p:spPr>
      </p:pic>
      <p:pic>
        <p:nvPicPr>
          <p:cNvPr id="8" name="Рисунок 7" descr="C:\Users\admin\Desktop\Керек кужаттар 2025 жайлы мектеп\ҰБТ +тарих іс-шарадан\eb6540b9-c150-42af-b10a-6cf6b727c78e.jpe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1412" y="1401429"/>
            <a:ext cx="2265680" cy="1494790"/>
          </a:xfrm>
          <a:prstGeom prst="rect">
            <a:avLst/>
          </a:prstGeom>
          <a:noFill/>
          <a:ln>
            <a:noFill/>
          </a:ln>
        </p:spPr>
      </p:pic>
      <p:pic>
        <p:nvPicPr>
          <p:cNvPr id="9" name="Рисунок 8" descr="C:\Users\admin\Desktop\Керек кужаттар 2025 жайлы мектеп\ҰБТ +тарих іс-шарадан\b5fd060d-61c2-401f-aefb-114ea5291f20.jpe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87624" y="2961308"/>
            <a:ext cx="1565910" cy="1931670"/>
          </a:xfrm>
          <a:prstGeom prst="rect">
            <a:avLst/>
          </a:prstGeom>
          <a:noFill/>
          <a:ln>
            <a:noFill/>
          </a:ln>
        </p:spPr>
      </p:pic>
    </p:spTree>
    <p:extLst>
      <p:ext uri="{BB962C8B-B14F-4D97-AF65-F5344CB8AC3E}">
        <p14:creationId xmlns:p14="http://schemas.microsoft.com/office/powerpoint/2010/main" val="2112819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Керек кужаттар 2025 жайлы мектеп\ҰБТ +тарих іс-шарадан\9d2de7c8-ecd7-460b-959f-a1c37c29162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2826350"/>
            <a:ext cx="1440160" cy="21007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Керек кужаттар 2025 жайлы мектеп\ҰБТ +тарих іс-шарадан\b674db25-4c60-40a2-9b2a-1e1f0f5655a8.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2887477"/>
            <a:ext cx="1584176" cy="214484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Керек кужаттар 2025 жайлы мектеп\ҰБТ +тарих іс-шарадан\53cca4a3-e75f-4496-8187-2c3c121751b2.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2492058"/>
            <a:ext cx="1656184" cy="220689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9512" y="195486"/>
            <a:ext cx="8424936" cy="2308324"/>
          </a:xfrm>
          <a:prstGeom prst="rect">
            <a:avLst/>
          </a:prstGeom>
        </p:spPr>
        <p:txBody>
          <a:bodyPr wrap="square">
            <a:spAutoFit/>
          </a:bodyPr>
          <a:lstStyle/>
          <a:p>
            <a:r>
              <a:rPr lang="kk-KZ" sz="1600" dirty="0">
                <a:latin typeface="Times New Roman" pitchFamily="18" charset="0"/>
                <a:cs typeface="Times New Roman" pitchFamily="18" charset="0"/>
              </a:rPr>
              <a:t> Күні:  15.04.2025 жыл.             Қатысушылар:  11 сынып</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 Тақырыбы:  «Көңілді үзіліс» психологиялық жаттығулар, ойындар           </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 Мақсаты: Оқушылардың көңіл күйін көтеру, бір-бірімен қарым –қатынасын</a:t>
            </a:r>
          </a:p>
          <a:p>
            <a:r>
              <a:rPr lang="kk-KZ" sz="1600" dirty="0">
                <a:latin typeface="Times New Roman" pitchFamily="18" charset="0"/>
                <a:cs typeface="Times New Roman" pitchFamily="18" charset="0"/>
              </a:rPr>
              <a:t> жақсарту тепе теңдікті сақтай білу, логикалық ойлауы, жылдамдық,  </a:t>
            </a:r>
          </a:p>
          <a:p>
            <a:r>
              <a:rPr lang="kk-KZ" sz="1600" dirty="0">
                <a:latin typeface="Times New Roman" pitchFamily="18" charset="0"/>
                <a:cs typeface="Times New Roman" pitchFamily="18" charset="0"/>
              </a:rPr>
              <a:t>қызығушылық, есте сақтау қабілеттерін  дамыту.</a:t>
            </a:r>
          </a:p>
          <a:p>
            <a:r>
              <a:rPr lang="kk-KZ" sz="1600" dirty="0">
                <a:latin typeface="Times New Roman" pitchFamily="18" charset="0"/>
                <a:cs typeface="Times New Roman" pitchFamily="18" charset="0"/>
              </a:rPr>
              <a:t>Жоғары, төмен, қағып ал» жаттығуы,  «Менің стақаным» ойыны, </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Кімнің есте сақтау қабілеті мықты»,  «Ішке, сыртқа» ойыны, «Қане, кім </a:t>
            </a:r>
          </a:p>
          <a:p>
            <a:r>
              <a:rPr lang="kk-KZ" sz="1600" dirty="0">
                <a:latin typeface="Times New Roman" pitchFamily="18" charset="0"/>
                <a:cs typeface="Times New Roman" pitchFamily="18" charset="0"/>
              </a:rPr>
              <a:t>жылдам» жаттығулары жасалынып, кері байланыс болды. </a:t>
            </a:r>
            <a:endParaRPr lang="ru-RU" sz="1600" dirty="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pic>
        <p:nvPicPr>
          <p:cNvPr id="2056" name="Picture 8" descr="C:\Users\admin\Desktop\Керек кужаттар 2025 жайлы мектеп\ҰБТ +тарих іс-шарадан\193b6859-400b-4282-aa79-e711e4541cc8.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2021" y="123478"/>
            <a:ext cx="1728192" cy="200564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admin\Desktop\Керек кужаттар 2025 жайлы мектеп\ҰБТ +тарих іс-шарадан\437315a1-6afa-4523-9ad4-d1d086bcfa8c.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2095" y="2283718"/>
            <a:ext cx="1668044" cy="239680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admin\Desktop\Керек кужаттар 2025 жайлы мектеп\ҰБТ +тарих іс-шарадан\ҰБТ сурет 2025 ж сәуір 9-ы.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7122" y="2438003"/>
            <a:ext cx="1485557"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095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95486"/>
            <a:ext cx="8568952" cy="2062103"/>
          </a:xfrm>
          <a:prstGeom prst="rect">
            <a:avLst/>
          </a:prstGeom>
        </p:spPr>
        <p:txBody>
          <a:bodyPr wrap="square">
            <a:spAutoFit/>
          </a:bodyPr>
          <a:lstStyle/>
          <a:p>
            <a:pPr fontAlgn="base"/>
            <a:r>
              <a:rPr lang="kk-KZ" sz="1600" dirty="0">
                <a:latin typeface="Times New Roman" pitchFamily="18" charset="0"/>
                <a:cs typeface="Times New Roman" pitchFamily="18" charset="0"/>
              </a:rPr>
              <a:t> 2025 жылдың  20 мамыр күні 7 сынып оқушылары арасында  қарым-қатынасты нығайту, жағымсыз көңіл-күйден арылу, күш-қуат жинау, өзін-өзі тану, құрметтеу, өзін еркін сезінуге көмектесу, жаңа ортаға бейімделуіне, қоғам арасында қарым-қатынасты қалыптастыруға, өз-өзін реттеу көмектесу  мақсатында «Менде бәрі жақсы» тақырыбында  тренинг өткізілді. </a:t>
            </a:r>
            <a:endParaRPr lang="ru-RU" sz="1600" dirty="0">
              <a:latin typeface="Times New Roman" pitchFamily="18" charset="0"/>
              <a:cs typeface="Times New Roman" pitchFamily="18" charset="0"/>
            </a:endParaRPr>
          </a:p>
          <a:p>
            <a:pPr fontAlgn="base"/>
            <a:r>
              <a:rPr lang="kk-KZ" sz="1600" dirty="0">
                <a:latin typeface="Times New Roman" pitchFamily="18" charset="0"/>
                <a:cs typeface="Times New Roman" pitchFamily="18" charset="0"/>
              </a:rPr>
              <a:t>     Тренинг барысында «Бір-біріңе»,  «Оның есесіне мен…» ,  «Поезд», «Мен саған сенемін» жаттығулары жасалды.</a:t>
            </a:r>
            <a:endParaRPr lang="ru-RU" sz="1600" dirty="0">
              <a:latin typeface="Times New Roman" pitchFamily="18" charset="0"/>
              <a:cs typeface="Times New Roman" pitchFamily="18" charset="0"/>
            </a:endParaRPr>
          </a:p>
          <a:p>
            <a:pPr fontAlgn="base"/>
            <a:r>
              <a:rPr lang="kk-KZ"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Оқушылардың көңіл күйлері жақсы болды. </a:t>
            </a:r>
            <a:r>
              <a:rPr lang="kk-KZ" sz="1600">
                <a:latin typeface="Times New Roman" pitchFamily="18" charset="0"/>
                <a:cs typeface="Times New Roman" pitchFamily="18" charset="0"/>
              </a:rPr>
              <a:t>Тренингке оқушылар белсенді </a:t>
            </a:r>
            <a:r>
              <a:rPr lang="kk-KZ" sz="1600" dirty="0">
                <a:latin typeface="Times New Roman" pitchFamily="18" charset="0"/>
                <a:cs typeface="Times New Roman" pitchFamily="18" charset="0"/>
              </a:rPr>
              <a:t>қатысты.</a:t>
            </a:r>
            <a:endParaRPr lang="ru-RU" sz="1600" dirty="0">
              <a:latin typeface="Times New Roman" pitchFamily="18" charset="0"/>
              <a:cs typeface="Times New Roman" pitchFamily="18" charset="0"/>
            </a:endParaRPr>
          </a:p>
        </p:txBody>
      </p:sp>
      <p:pic>
        <p:nvPicPr>
          <p:cNvPr id="5" name="Picture 18" descr="C:\Users\admin\Downloads\WhatsApp Image 2025-05-25 at 15.42.03.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525288"/>
            <a:ext cx="1584176" cy="10730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Desktop\Керек кужаттар 2025 жайлы мектеп\ҰБТ\сынып Менде бәрі жақсы 20 мамыр 2026ж.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3757484"/>
            <a:ext cx="1708148" cy="10488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Керек кужаттар 2025 жайлы мектеп\ҰБТ\7 с Менде бәр ж.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2522358"/>
            <a:ext cx="1656184" cy="10881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Керек кужаттар 2025 жайлы мектеп\ҰБТ\7 с Менде бәрі ж 20м.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2643758"/>
            <a:ext cx="1512168" cy="22523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admin\Desktop\Керек кужаттар 2025 жайлы мектеп\ҰБТ\Менде бж7 сын.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flipV="1">
            <a:off x="4716016" y="2507576"/>
            <a:ext cx="1745646" cy="104400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admin\Desktop\Керек кужаттар 2025 жайлы мектеп\ҰБТ\Менде бәрі жақсы 7 сынып.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3928" y="3805026"/>
            <a:ext cx="1647012" cy="1091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116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123478"/>
            <a:ext cx="8496944" cy="1877437"/>
          </a:xfrm>
          <a:prstGeom prst="rect">
            <a:avLst/>
          </a:prstGeom>
        </p:spPr>
        <p:txBody>
          <a:bodyPr wrap="square">
            <a:spAutoFit/>
          </a:bodyPr>
          <a:lstStyle/>
          <a:p>
            <a:pPr fontAlgn="base"/>
            <a:r>
              <a:rPr lang="kk-KZ" dirty="0"/>
              <a:t>      </a:t>
            </a:r>
            <a:r>
              <a:rPr lang="kk-KZ" sz="1400" dirty="0">
                <a:latin typeface="Times New Roman" pitchFamily="18" charset="0"/>
                <a:cs typeface="Times New Roman" pitchFamily="18" charset="0"/>
              </a:rPr>
              <a:t>2025 жылдың  21 мамыр күні 9 сынып оқушылары арасында  мамандық таңдауда жауапкершілікті қалыптастыру,  оқушының кәсіби бағдарының табандылығын анықтау, психологиялық  дайындығы мен  қиындықтан шығу шеберлігін шыңдау  мақсатында «Мен таңдаған мамандық» тақырыбында  тренинг өткізілді. </a:t>
            </a:r>
            <a:endParaRPr lang="ru-RU" sz="1400" dirty="0">
              <a:latin typeface="Times New Roman" pitchFamily="18" charset="0"/>
              <a:cs typeface="Times New Roman" pitchFamily="18" charset="0"/>
            </a:endParaRPr>
          </a:p>
          <a:p>
            <a:pPr fontAlgn="base"/>
            <a:r>
              <a:rPr lang="kk-KZ" sz="1400" dirty="0">
                <a:latin typeface="Times New Roman" pitchFamily="18" charset="0"/>
                <a:cs typeface="Times New Roman" pitchFamily="18" charset="0"/>
              </a:rPr>
              <a:t>     Тренинг барысында «Ұйқыдағы қала» жоба қорғау,  «Келісемін, келіспеймін, дәлелде…»  сұрақ- жауап, пікір-талас  айдары,  «Бұл қандай мамандық» ойын,  «Таңдаған мамандығың туралы білесің бе?» , «Мамандықты тап» ойын, «Есіңде жүргені жөн болар» психологиялық  кеңес және  жаттығулары жасалды.</a:t>
            </a:r>
            <a:endParaRPr lang="ru-RU" sz="1400" dirty="0">
              <a:latin typeface="Times New Roman" pitchFamily="18" charset="0"/>
              <a:cs typeface="Times New Roman" pitchFamily="18" charset="0"/>
            </a:endParaRPr>
          </a:p>
          <a:p>
            <a:r>
              <a:rPr lang="kk-KZ" sz="1400" dirty="0">
                <a:latin typeface="Times New Roman" pitchFamily="18" charset="0"/>
                <a:cs typeface="Times New Roman" pitchFamily="18" charset="0"/>
              </a:rPr>
              <a:t>Оқушылардың көңіл күйлері жақсы болды. Белсенді қатысты</a:t>
            </a:r>
            <a:endParaRPr lang="ru-RU" sz="1400" dirty="0">
              <a:latin typeface="Times New Roman" pitchFamily="18" charset="0"/>
              <a:cs typeface="Times New Roman" pitchFamily="18" charset="0"/>
            </a:endParaRPr>
          </a:p>
        </p:txBody>
      </p:sp>
      <p:pic>
        <p:nvPicPr>
          <p:cNvPr id="5122" name="Picture 2" descr="C:\Users\admin\Desktop\Керек кужаттар 2025 жайлы мектеп\мамандақ 9ә 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839591"/>
            <a:ext cx="1441970" cy="18277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dmin\Desktop\Керек кужаттар 2025 жайлы мектеп\мамандық 9ә.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749856"/>
            <a:ext cx="2127599" cy="124776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admin\Desktop\Керек кужаттар 2025 жайлы мектеп\Сала мамандарымен кездесу\Мен таңдаған м 9ә.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139702"/>
            <a:ext cx="2083769" cy="129614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admin\Desktop\Керек кужаттар 2025 жайлы мектеп\Сала мамандарымен кездесу\Мен және менің қызықты сәттерім 8а.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2320" y="1839590"/>
            <a:ext cx="1440160" cy="1851747"/>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admin\Desktop\Керек кужаттар 2025 жайлы мектеп\Сала мамандарымен кездесу\Мамандық 9ә.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6171" y="2139703"/>
            <a:ext cx="2599998" cy="154187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admin\Desktop\Керек кужаттар 2025 жайлы мектеп\Сала мамандарымен кездесу\9Ә мен т м.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68144" y="3866031"/>
            <a:ext cx="2068495" cy="113159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admin\Desktop\Керек кужаттар 2025 жайлы мектеп\Сала мамандарымен кездесу\9 әмамандық 1.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9832" y="3721477"/>
            <a:ext cx="2160240" cy="1304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411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4022" y="267494"/>
            <a:ext cx="6347048" cy="219671"/>
          </a:xfrm>
        </p:spPr>
        <p:txBody>
          <a:bodyPr>
            <a:noAutofit/>
          </a:bodyPr>
          <a:lstStyle/>
          <a:p>
            <a:r>
              <a:rPr lang="kk-KZ" sz="1600" dirty="0">
                <a:latin typeface="Times New Roman" pitchFamily="18" charset="0"/>
                <a:cs typeface="Times New Roman" pitchFamily="18" charset="0"/>
              </a:rPr>
              <a:t>Тақырыбы: Саған хат келді!</a:t>
            </a:r>
            <a:endParaRPr lang="ru-RU" sz="1600" dirty="0">
              <a:latin typeface="Times New Roman" pitchFamily="18" charset="0"/>
              <a:cs typeface="Times New Roman" pitchFamily="18" charset="0"/>
            </a:endParaRPr>
          </a:p>
        </p:txBody>
      </p:sp>
      <p:sp>
        <p:nvSpPr>
          <p:cNvPr id="4" name="Прямоугольник 3"/>
          <p:cNvSpPr/>
          <p:nvPr/>
        </p:nvSpPr>
        <p:spPr>
          <a:xfrm>
            <a:off x="181867" y="555526"/>
            <a:ext cx="8529164" cy="1415772"/>
          </a:xfrm>
          <a:prstGeom prst="rect">
            <a:avLst/>
          </a:prstGeom>
        </p:spPr>
        <p:txBody>
          <a:bodyPr wrap="square">
            <a:spAutoFit/>
          </a:bodyPr>
          <a:lstStyle/>
          <a:p>
            <a:r>
              <a:rPr lang="kk-KZ" sz="1400" dirty="0">
                <a:latin typeface="Times New Roman" pitchFamily="18" charset="0"/>
                <a:cs typeface="Times New Roman" pitchFamily="18" charset="0"/>
              </a:rPr>
              <a:t>   2025 жылдың 5 мамыр күні 11 сынып оқушыларына «Саған хат келді!» тақырыбында жұмыс жүргізілді.  </a:t>
            </a:r>
          </a:p>
          <a:p>
            <a:r>
              <a:rPr lang="kk-KZ" sz="1400" dirty="0">
                <a:latin typeface="Times New Roman" pitchFamily="18" charset="0"/>
                <a:cs typeface="Times New Roman" pitchFamily="18" charset="0"/>
              </a:rPr>
              <a:t>Мақсаты: ҰБТ тапсыратын оқушыларға  қолдау көрсету үшін ата-аналары эмоциялық хат жазу арқылы ұл, қыздарына мотивация беру, көңіл күйлерін көтеру, артында сенімді тірегі ата-анасы бар екендігін ұғындыру.   Балалардың білім алу жолында ата-ананың рөлі аса маңыздылығын ата-аналарға сезіндіру.</a:t>
            </a:r>
            <a:r>
              <a:rPr lang="kk-KZ" sz="1400" b="1" dirty="0">
                <a:latin typeface="Times New Roman" pitchFamily="18" charset="0"/>
                <a:cs typeface="Times New Roman" pitchFamily="18" charset="0"/>
              </a:rPr>
              <a:t> «</a:t>
            </a:r>
            <a:r>
              <a:rPr lang="kk-KZ" sz="1400" dirty="0">
                <a:latin typeface="Times New Roman" pitchFamily="18" charset="0"/>
                <a:cs typeface="Times New Roman" pitchFamily="18" charset="0"/>
              </a:rPr>
              <a:t>ҰБТ-ға дайындық барысында ата-ананың рөлі қандай?» сұрағына ата-ананың жауап іздеуіне ықпал ету. </a:t>
            </a:r>
            <a:endParaRPr lang="ru-RU" sz="1400" b="1" dirty="0">
              <a:latin typeface="Times New Roman" pitchFamily="18" charset="0"/>
              <a:cs typeface="Times New Roman" pitchFamily="18" charset="0"/>
            </a:endParaRPr>
          </a:p>
          <a:p>
            <a:endParaRPr lang="ru-RU" sz="1600" b="1" dirty="0">
              <a:latin typeface="Times New Roman" pitchFamily="18" charset="0"/>
              <a:cs typeface="Times New Roman" pitchFamily="18" charset="0"/>
            </a:endParaRPr>
          </a:p>
        </p:txBody>
      </p:sp>
      <p:sp>
        <p:nvSpPr>
          <p:cNvPr id="5" name="AutoShape 2" descr="blob:https://web.whatsapp.com/bfb68b76-5c02-4f7c-8634-58d4d942500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6" name="Picture 4" descr="C:\Users\admin\Downloads\WhatsApp Image 2025-05-08 at 10.41.52 (1).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0" t="15955" r="4839" b="21381"/>
          <a:stretch/>
        </p:blipFill>
        <p:spPr bwMode="auto">
          <a:xfrm rot="20396863">
            <a:off x="310258" y="2866121"/>
            <a:ext cx="1434880" cy="202161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admin\Downloads\Диананың мамасын Гүлзира.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2" t="14651" r="1" b="12983"/>
          <a:stretch/>
        </p:blipFill>
        <p:spPr bwMode="auto">
          <a:xfrm rot="20460137">
            <a:off x="2013022" y="2819804"/>
            <a:ext cx="1412698" cy="212144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admin\Desktop\Керек кужаттар 2025 жайлы мектеп\ҰБТ\саған хат келді суреттер.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790" t="27603" r="-273" b="23940"/>
          <a:stretch/>
        </p:blipFill>
        <p:spPr bwMode="auto">
          <a:xfrm>
            <a:off x="5840912" y="3544106"/>
            <a:ext cx="1320158" cy="154136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admin\Desktop\Керек кужаттар 2025 жайлы мектеп\ҰБТ\Саған хат келді.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1720" y="2895634"/>
            <a:ext cx="1284474" cy="2104679"/>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admin\Desktop\Керек кужаттар 2025 жайлы мектеп\ҰБТ\Саған хат келді2.jpe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3790" b="25532"/>
          <a:stretch/>
        </p:blipFill>
        <p:spPr bwMode="auto">
          <a:xfrm rot="1500797">
            <a:off x="6379714" y="2471052"/>
            <a:ext cx="1357330" cy="169902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admin\Desktop\Керек кужаттар 2025 жайлы мектеп\ҰБТ\сағ х к1.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1960" y="3055004"/>
            <a:ext cx="1526590" cy="2035454"/>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admin\Desktop\Керек кужаттар 2025 жайлы мектеп\ҰБТ\Сағ хат к.jpe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3744" b="24882"/>
          <a:stretch/>
        </p:blipFill>
        <p:spPr bwMode="auto">
          <a:xfrm>
            <a:off x="3186380" y="3322397"/>
            <a:ext cx="1242811" cy="1653662"/>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admin\Desktop\Керек кужаттар 2025 жайлы мектеп\ҰБТ\Саған х к сур.jpe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7286" r="6343" b="23387"/>
          <a:stretch/>
        </p:blipFill>
        <p:spPr bwMode="auto">
          <a:xfrm>
            <a:off x="217468" y="1883083"/>
            <a:ext cx="691004" cy="94838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admin\Desktop\Керек кужаттар 2025 жайлы мектеп\ҰБТ\саған х к суретт.jpe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3643" b="24835"/>
          <a:stretch/>
        </p:blipFill>
        <p:spPr bwMode="auto">
          <a:xfrm rot="1568796" flipH="1">
            <a:off x="4115844" y="1874259"/>
            <a:ext cx="991832" cy="1428157"/>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admin\Desktop\Керек кужаттар 2025 жайлы мектеп\ҰБТ\саған х келді апайы.jpe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3873" r="5647" b="24098"/>
          <a:stretch/>
        </p:blipFill>
        <p:spPr bwMode="auto">
          <a:xfrm>
            <a:off x="1027698" y="1789291"/>
            <a:ext cx="893024" cy="1272024"/>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Users\admin\Desktop\Керек кужаттар 2025 жайлы мектеп\ҰБТ\Саған хат к4.jpe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14260" b="24220"/>
          <a:stretch/>
        </p:blipFill>
        <p:spPr bwMode="auto">
          <a:xfrm>
            <a:off x="5436096" y="1971298"/>
            <a:ext cx="1186980" cy="1318589"/>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C:\Users\admin\Desktop\Керек кужаттар 2025 жайлы мектеп\ҰБТ\Саған хат келді 3.jpe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14090" b="22603"/>
          <a:stretch/>
        </p:blipFill>
        <p:spPr bwMode="auto">
          <a:xfrm>
            <a:off x="2625302" y="1851566"/>
            <a:ext cx="1349286" cy="100248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Users\admin\Desktop\Керек кужаттар 2025 жайлы мектеп\ҰБТ\саған хат келді сурет.jpe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13774" b="22867"/>
          <a:stretch/>
        </p:blipFill>
        <p:spPr bwMode="auto">
          <a:xfrm rot="1498710">
            <a:off x="7826995" y="1516793"/>
            <a:ext cx="1021236" cy="1272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572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Документы\СЛАЙДЫ БАСКАРМА\Инфографика\htmlconvd-uwezx6_html_3570a68a.png"/>
          <p:cNvPicPr>
            <a:picLocks noChangeAspect="1" noChangeArrowheads="1"/>
          </p:cNvPicPr>
          <p:nvPr/>
        </p:nvPicPr>
        <p:blipFill>
          <a:blip r:embed="rId2" cstate="print">
            <a:duotone>
              <a:schemeClr val="accent1">
                <a:shade val="45000"/>
                <a:satMod val="135000"/>
              </a:schemeClr>
              <a:prstClr val="white"/>
            </a:duotone>
          </a:blip>
          <a:srcRect l="-133" b="6800"/>
          <a:stretch>
            <a:fillRect/>
          </a:stretch>
        </p:blipFill>
        <p:spPr bwMode="auto">
          <a:xfrm>
            <a:off x="7000892" y="3148782"/>
            <a:ext cx="2143108" cy="1994718"/>
          </a:xfrm>
          <a:prstGeom prst="rect">
            <a:avLst/>
          </a:prstGeom>
          <a:noFill/>
        </p:spPr>
      </p:pic>
      <p:sp>
        <p:nvSpPr>
          <p:cNvPr id="4" name="Прямоугольник 3"/>
          <p:cNvSpPr/>
          <p:nvPr/>
        </p:nvSpPr>
        <p:spPr>
          <a:xfrm>
            <a:off x="0" y="0"/>
            <a:ext cx="9144000" cy="535767"/>
          </a:xfrm>
          <a:prstGeom prst="rect">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kk-KZ" sz="2400" dirty="0">
                <a:solidFill>
                  <a:schemeClr val="bg1"/>
                </a:solidFill>
                <a:latin typeface="Times New Roman" pitchFamily="18" charset="0"/>
                <a:ea typeface="Times New Roman" pitchFamily="18" charset="0"/>
                <a:cs typeface="Times New Roman" pitchFamily="18" charset="0"/>
              </a:rPr>
              <a:t>Жаңақорған кіші Отаным</a:t>
            </a:r>
            <a:endParaRPr lang="ru-RU" sz="2400" b="1" dirty="0">
              <a:solidFill>
                <a:schemeClr val="bg1"/>
              </a:solidFill>
              <a:latin typeface="Times New Roman" pitchFamily="18" charset="0"/>
              <a:cs typeface="Times New Roman" pitchFamily="18" charset="0"/>
            </a:endParaRPr>
          </a:p>
        </p:txBody>
      </p:sp>
      <p:sp>
        <p:nvSpPr>
          <p:cNvPr id="6" name="Прямоугольник 5"/>
          <p:cNvSpPr/>
          <p:nvPr/>
        </p:nvSpPr>
        <p:spPr>
          <a:xfrm>
            <a:off x="539552" y="1491630"/>
            <a:ext cx="8064896" cy="1754326"/>
          </a:xfrm>
          <a:prstGeom prst="rect">
            <a:avLst/>
          </a:prstGeom>
          <a:noFill/>
        </p:spPr>
        <p:txBody>
          <a:bodyPr wrap="square" lIns="91440" tIns="45720" rIns="91440" bIns="45720">
            <a:spAutoFit/>
          </a:bodyPr>
          <a:lstStyle/>
          <a:p>
            <a:pPr algn="ctr"/>
            <a:r>
              <a:rPr lang="kk-KZ"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НАЗАР АУДАРҒАНДАРЫҢЫЗҒА</a:t>
            </a:r>
          </a:p>
          <a:p>
            <a:pPr algn="ctr"/>
            <a:endParaRPr lang="kk-KZ"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endParaRPr>
          </a:p>
          <a:p>
            <a:pPr algn="ctr"/>
            <a:r>
              <a:rPr lang="kk-KZ"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Times New Roman" pitchFamily="18" charset="0"/>
                <a:cs typeface="Times New Roman" pitchFamily="18" charset="0"/>
              </a:rPr>
              <a:t> РАХМЕТ!</a:t>
            </a:r>
            <a:endParaRPr lang="ru-RU"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151458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ownloads\WhatsApp Image 2024-03-05 at 11.29.50 AM (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5" y="555526"/>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ownloads\WhatsApp Image 2024-03-05 at 11.29.50 AM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3435846"/>
            <a:ext cx="1763688" cy="13227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ownloads\WhatsApp Image 2024-03-05 at 11.29.50 AM.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0753" y="1347614"/>
            <a:ext cx="3047391" cy="19787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admin\Downloads\WhatsApp Image 2024-02-23 at 17.01.06 (4).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3500" y="2139702"/>
            <a:ext cx="1078580" cy="165618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admin\Downloads\7 сыныптар Тимбилдинг.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5616" y="3219822"/>
            <a:ext cx="1451943" cy="140163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admin\Downloads\WhatsApp Image 2023-12-12 at 15.59.11.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6256" y="769493"/>
            <a:ext cx="1384201" cy="15882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Desktop\Керек кужаттар 2025 жайлы мектеп\ҰБТ\11 Сынып Гүлім Айдынәлиева.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07148" y="469543"/>
            <a:ext cx="1569864" cy="16418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Керек кужаттар 2025 жайлы мектеп\ҰБТ\11 Гүлім сыныбы.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59831" y="2391729"/>
            <a:ext cx="1979585" cy="20882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Керек кужаттар 2025 жайлы мектеп\ҰБТ\11 сын Гүлім сыныбы Айд.jpe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38084" y="2301339"/>
            <a:ext cx="1556690" cy="1278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943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496" y="-10022"/>
            <a:ext cx="9144000" cy="535767"/>
          </a:xfrm>
          <a:prstGeom prst="rect">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kk-KZ" sz="1600" dirty="0">
                <a:latin typeface="Times New Roman" pitchFamily="18" charset="0"/>
                <a:cs typeface="Times New Roman" pitchFamily="18" charset="0"/>
              </a:rPr>
              <a:t>Диагностикалық жұмыстар</a:t>
            </a:r>
            <a:endParaRPr lang="ru-RU" sz="1600" dirty="0">
              <a:latin typeface="Times New Roman" pitchFamily="18" charset="0"/>
              <a:cs typeface="Times New Roman" pitchFamily="18" charset="0"/>
            </a:endParaRPr>
          </a:p>
        </p:txBody>
      </p:sp>
      <p:pic>
        <p:nvPicPr>
          <p:cNvPr id="2052" name="Picture 4" descr="C:\Users\admin\Downloads\Г8леке.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957" y="1474409"/>
            <a:ext cx="2649317" cy="17509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admin\Downloads\Гүл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986" y="3507854"/>
            <a:ext cx="2433594" cy="124979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admin\Downloads\гүл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3620" y="1934504"/>
            <a:ext cx="2576325" cy="153632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admin\Downloads\гүл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0520" y="699540"/>
            <a:ext cx="2595408" cy="188555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admin\Downloads\гүл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3007" y="2720725"/>
            <a:ext cx="2407999" cy="174940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Users\admin\Downloads\Гүлеке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4670" y="2888115"/>
            <a:ext cx="2736604" cy="19881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admin\Desktop\Керек кужаттар 2025 жайлы мектеп\Сала мамандарымен кездесу\df338560-1cab-4b4b-98eb-9f6a156e272f.jpe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68344" y="846971"/>
            <a:ext cx="1246588" cy="1685964"/>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81957" y="612735"/>
            <a:ext cx="5063169" cy="1077218"/>
          </a:xfrm>
          <a:prstGeom prst="rect">
            <a:avLst/>
          </a:prstGeom>
        </p:spPr>
        <p:txBody>
          <a:bodyPr wrap="square">
            <a:spAutoFit/>
          </a:bodyPr>
          <a:lstStyle/>
          <a:p>
            <a:r>
              <a:rPr lang="kk-KZ" sz="1600" b="1" dirty="0">
                <a:latin typeface="Times New Roman" pitchFamily="18" charset="0"/>
                <a:cs typeface="Times New Roman" pitchFamily="18" charset="0"/>
              </a:rPr>
              <a:t>Алынған сауалнама тақырыбы: </a:t>
            </a:r>
            <a:r>
              <a:rPr lang="kk-KZ" sz="1600" dirty="0">
                <a:latin typeface="Times New Roman" pitchFamily="18" charset="0"/>
                <a:cs typeface="Times New Roman" pitchFamily="18" charset="0"/>
              </a:rPr>
              <a:t>«Социометрия» әдісі  (Дж.Мороно)</a:t>
            </a:r>
            <a:endParaRPr lang="ru-RU" sz="1600" dirty="0">
              <a:latin typeface="Times New Roman" pitchFamily="18" charset="0"/>
              <a:cs typeface="Times New Roman" pitchFamily="18" charset="0"/>
            </a:endParaRPr>
          </a:p>
          <a:p>
            <a:r>
              <a:rPr lang="kk-KZ" sz="1600" dirty="0">
                <a:latin typeface="Times New Roman" pitchFamily="18" charset="0"/>
                <a:cs typeface="Times New Roman" pitchFamily="18" charset="0"/>
              </a:rPr>
              <a:t> </a:t>
            </a:r>
            <a:r>
              <a:rPr lang="kk-KZ" sz="1600" b="1" dirty="0">
                <a:latin typeface="Times New Roman" pitchFamily="18" charset="0"/>
                <a:cs typeface="Times New Roman" pitchFamily="18" charset="0"/>
              </a:rPr>
              <a:t>Мақсаты: </a:t>
            </a:r>
            <a:r>
              <a:rPr lang="kk-KZ" sz="1600" dirty="0">
                <a:latin typeface="Times New Roman" pitchFamily="18" charset="0"/>
                <a:cs typeface="Times New Roman" pitchFamily="18" charset="0"/>
              </a:rPr>
              <a:t>Сынып оқушыларының арасында лидер, шеттеп қалған оқушы және шағын топтарды анықтау.</a:t>
            </a:r>
            <a:endParaRPr lang="ru-RU" sz="1600" dirty="0">
              <a:latin typeface="Times New Roman" pitchFamily="18" charset="0"/>
              <a:cs typeface="Times New Roman" pitchFamily="18" charset="0"/>
            </a:endParaRPr>
          </a:p>
        </p:txBody>
      </p:sp>
      <p:pic>
        <p:nvPicPr>
          <p:cNvPr id="2069" name="Picture 21" descr="C:\2024-2025 оқу жылы\Социометрия әдісі\Соц әдісін алу кезі (1).jpe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36096" y="3913375"/>
            <a:ext cx="1152128" cy="1018938"/>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2024-2025 оқу жылы\Социометрия әдісі\Соц әдісін алу кезі (2).jpe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45126" y="2427734"/>
            <a:ext cx="1296145" cy="14325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309593"/>
            <a:ext cx="8712968" cy="3139321"/>
          </a:xfrm>
          <a:prstGeom prst="rect">
            <a:avLst/>
          </a:prstGeom>
        </p:spPr>
        <p:txBody>
          <a:bodyPr wrap="square">
            <a:spAutoFit/>
          </a:bodyPr>
          <a:lstStyle/>
          <a:p>
            <a:r>
              <a:rPr lang="ru-RU" dirty="0">
                <a:latin typeface="Times New Roman" pitchFamily="18" charset="0"/>
                <a:cs typeface="Times New Roman" pitchFamily="18" charset="0"/>
              </a:rPr>
              <a:t> «</a:t>
            </a:r>
            <a:r>
              <a:rPr lang="kk-KZ" dirty="0">
                <a:latin typeface="Times New Roman" pitchFamily="18" charset="0"/>
                <a:cs typeface="Times New Roman" pitchFamily="18" charset="0"/>
              </a:rPr>
              <a:t>ҰБТ-ке немесе мемлекеттік емтиханға қалай жақсы дайындалуға болады?»</a:t>
            </a:r>
          </a:p>
          <a:p>
            <a:r>
              <a:rPr lang="kk-KZ" b="1" dirty="0">
                <a:latin typeface="Times New Roman" pitchFamily="18" charset="0"/>
                <a:cs typeface="Times New Roman" pitchFamily="18" charset="0"/>
              </a:rPr>
              <a:t> </a:t>
            </a:r>
            <a:r>
              <a:rPr lang="kk-KZ" dirty="0">
                <a:latin typeface="Times New Roman" pitchFamily="18" charset="0"/>
                <a:cs typeface="Times New Roman" pitchFamily="18" charset="0"/>
              </a:rPr>
              <a:t>тақырыбында </a:t>
            </a:r>
            <a:r>
              <a:rPr lang="kk-KZ" b="1" dirty="0">
                <a:latin typeface="Times New Roman" pitchFamily="18" charset="0"/>
                <a:cs typeface="Times New Roman" pitchFamily="18" charset="0"/>
              </a:rPr>
              <a:t> </a:t>
            </a:r>
            <a:r>
              <a:rPr lang="kk-KZ" dirty="0">
                <a:latin typeface="Times New Roman" pitchFamily="18" charset="0"/>
                <a:cs typeface="Times New Roman" pitchFamily="18" charset="0"/>
              </a:rPr>
              <a:t>11</a:t>
            </a:r>
            <a:r>
              <a:rPr lang="kk-KZ" b="1" dirty="0">
                <a:latin typeface="Times New Roman" pitchFamily="18" charset="0"/>
                <a:cs typeface="Times New Roman" pitchFamily="18" charset="0"/>
              </a:rPr>
              <a:t> </a:t>
            </a:r>
            <a:r>
              <a:rPr lang="kk-KZ" dirty="0">
                <a:latin typeface="Times New Roman" pitchFamily="18" charset="0"/>
                <a:cs typeface="Times New Roman" pitchFamily="18" charset="0"/>
              </a:rPr>
              <a:t>сынып оқушыларына өткізілген түзету- дамытушылық жұмыс жүргізілді.</a:t>
            </a:r>
          </a:p>
          <a:p>
            <a:r>
              <a:rPr lang="kk-KZ" dirty="0">
                <a:latin typeface="Times New Roman" pitchFamily="18" charset="0"/>
                <a:cs typeface="Times New Roman" pitchFamily="18" charset="0"/>
              </a:rPr>
              <a:t> </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Сабақтың өткізілу мерзімі:  17   қазан   2024 жыл</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Сабақ өткізілген орын: инфарматика  кабинеті</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Сабақтың мақсаты: Мектеп бітіруші оқушылырдың бірыңғай мемлекеттік емтиханға дайындық кезіндегі стратегия мен өзін-өзі тексеру, өзін-өзі бақылау дағдысын оқыту, өз күшіне сенімін, өзіне сенімділігін жоғарлату.</a:t>
            </a:r>
          </a:p>
          <a:p>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09707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admin\Desktop\Керек кужаттар 2025 жайлы мектеп\Сала мамандарымен кездесу\0ce68890-4f5f-4a77-8470-8e13be61902f.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148064" y="3445942"/>
            <a:ext cx="2204388" cy="13292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dmin\Downloads\20241205_0903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3363838"/>
            <a:ext cx="2232248" cy="135682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24477" y="627534"/>
            <a:ext cx="8496944" cy="1477328"/>
          </a:xfrm>
          <a:prstGeom prst="rect">
            <a:avLst/>
          </a:prstGeom>
        </p:spPr>
        <p:txBody>
          <a:bodyPr wrap="square">
            <a:spAutoFit/>
          </a:bodyPr>
          <a:lstStyle/>
          <a:p>
            <a:r>
              <a:rPr lang="kk-KZ" dirty="0">
                <a:latin typeface="Times New Roman" pitchFamily="18" charset="0"/>
                <a:cs typeface="Times New Roman" pitchFamily="18" charset="0"/>
              </a:rPr>
              <a:t>    Оқушыларды қауіпті жағдайлардан сақтану жолдарына үйрету, қоршаған ортадағы қауіптерді тануға және оларға дұрыс әрекет етуге бағыттау. Жеке және топтық жұмыс арқылы олардың өзін-өзі қорғау дағдыларын дамыту мақсатынды</a:t>
            </a:r>
          </a:p>
          <a:p>
            <a:r>
              <a:rPr lang="kk-KZ" dirty="0">
                <a:latin typeface="Times New Roman" pitchFamily="18" charset="0"/>
                <a:cs typeface="Times New Roman" pitchFamily="18" charset="0"/>
              </a:rPr>
              <a:t> 9 сынып оқушыларына 2024 жылдың 2 желтоқсан күні "Қауіпті орта: мен қалай сақтана аламын?"  тақырыбында психологиялық сағат өткізілді. </a:t>
            </a:r>
            <a:endParaRPr lang="ru-RU" dirty="0">
              <a:latin typeface="Times New Roman" pitchFamily="18" charset="0"/>
              <a:cs typeface="Times New Roman" pitchFamily="18" charset="0"/>
            </a:endParaRPr>
          </a:p>
        </p:txBody>
      </p:sp>
      <p:sp>
        <p:nvSpPr>
          <p:cNvPr id="7" name="Прямоугольник 6"/>
          <p:cNvSpPr/>
          <p:nvPr/>
        </p:nvSpPr>
        <p:spPr>
          <a:xfrm>
            <a:off x="0" y="0"/>
            <a:ext cx="9144000" cy="535767"/>
          </a:xfrm>
          <a:prstGeom prst="rect">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r>
              <a:rPr lang="kk-KZ" sz="2400"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31744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3537"/>
            <a:ext cx="9144000" cy="535767"/>
          </a:xfrm>
          <a:prstGeom prst="rect">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kk-KZ" dirty="0">
                <a:latin typeface="Times New Roman" pitchFamily="18" charset="0"/>
                <a:cs typeface="Times New Roman" pitchFamily="18" charset="0"/>
              </a:rPr>
              <a:t>Облыстық Жастар Денсаулық Орталығымен,  №6 емхана психологымен кездесу </a:t>
            </a:r>
          </a:p>
        </p:txBody>
      </p:sp>
      <p:pic>
        <p:nvPicPr>
          <p:cNvPr id="6" name="Picture 8" descr="C:\Users\admin\Desktop\Керек кужаттар 2025 жайлы мектеп\Сала мамандарымен кездесу\Мамандармен кездесу.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995686"/>
            <a:ext cx="4547814" cy="30605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7504" y="525745"/>
            <a:ext cx="8928992" cy="3416320"/>
          </a:xfrm>
          <a:prstGeom prst="rect">
            <a:avLst/>
          </a:prstGeom>
        </p:spPr>
        <p:txBody>
          <a:bodyPr wrap="square">
            <a:spAutoFit/>
          </a:bodyPr>
          <a:lstStyle/>
          <a:p>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Буллинг</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әлеуметтік</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желі</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арқылы</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қорқыту</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зорлық</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көрсету</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психологиялық</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шабуыл</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жасау</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түрлі</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суреттер</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сұрау</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ақша</a:t>
            </a:r>
            <a:r>
              <a:rPr lang="uk-UA" dirty="0">
                <a:latin typeface="Times New Roman" pitchFamily="18" charset="0"/>
                <a:cs typeface="Times New Roman" pitchFamily="18" charset="0"/>
              </a:rPr>
              <a:t> талап </a:t>
            </a:r>
            <a:r>
              <a:rPr lang="uk-UA" dirty="0" err="1">
                <a:latin typeface="Times New Roman" pitchFamily="18" charset="0"/>
                <a:cs typeface="Times New Roman" pitchFamily="18" charset="0"/>
              </a:rPr>
              <a:t>ету</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жайлы</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мағлұматтар</a:t>
            </a:r>
            <a:r>
              <a:rPr lang="uk-UA" dirty="0">
                <a:latin typeface="Times New Roman" pitchFamily="18" charset="0"/>
                <a:cs typeface="Times New Roman" pitchFamily="18" charset="0"/>
              </a:rPr>
              <a:t> беру, </a:t>
            </a:r>
            <a:r>
              <a:rPr lang="uk-UA" dirty="0" err="1">
                <a:latin typeface="Times New Roman" pitchFamily="18" charset="0"/>
                <a:cs typeface="Times New Roman" pitchFamily="18" charset="0"/>
              </a:rPr>
              <a:t>оқушыларлың</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қарым-қатынасын</a:t>
            </a:r>
            <a:r>
              <a:rPr lang="uk-UA" dirty="0">
                <a:latin typeface="Times New Roman" pitchFamily="18" charset="0"/>
                <a:cs typeface="Times New Roman" pitchFamily="18" charset="0"/>
              </a:rPr>
              <a:t> білу, </a:t>
            </a:r>
            <a:r>
              <a:rPr lang="uk-UA" dirty="0" err="1">
                <a:latin typeface="Times New Roman" pitchFamily="18" charset="0"/>
                <a:cs typeface="Times New Roman" pitchFamily="18" charset="0"/>
              </a:rPr>
              <a:t>буллингтің</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алдын</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алу</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мақсатында</a:t>
            </a:r>
            <a:r>
              <a:rPr lang="uk-UA" dirty="0">
                <a:latin typeface="Times New Roman" pitchFamily="18" charset="0"/>
                <a:cs typeface="Times New Roman" pitchFamily="18" charset="0"/>
              </a:rPr>
              <a:t> </a:t>
            </a:r>
            <a:r>
              <a:rPr lang="kk-KZ" dirty="0">
                <a:latin typeface="Times New Roman" pitchFamily="18" charset="0"/>
                <a:cs typeface="Times New Roman" pitchFamily="18" charset="0"/>
              </a:rPr>
              <a:t>2024 жылдың 24 қазан күні    8-11 сынып оқушыларымен "Зорлық- зомбылықтың , буллингтің, кибербуллингтің және балаларға қатыгездікпен қараудың алдын-алу" тақырыбында кездесуге, кеңес беру мақсатында  мамандармен кездесу</a:t>
            </a:r>
          </a:p>
          <a:p>
            <a:r>
              <a:rPr lang="kk-KZ" dirty="0">
                <a:latin typeface="Times New Roman" pitchFamily="18" charset="0"/>
                <a:cs typeface="Times New Roman" pitchFamily="18" charset="0"/>
              </a:rPr>
              <a:t> ұйымдастырылды. Кездесуге Облыстық </a:t>
            </a:r>
          </a:p>
          <a:p>
            <a:r>
              <a:rPr lang="kk-KZ" dirty="0">
                <a:latin typeface="Times New Roman" pitchFamily="18" charset="0"/>
                <a:cs typeface="Times New Roman" pitchFamily="18" charset="0"/>
              </a:rPr>
              <a:t>жастар денсаулық Орталығымен,  №6 емхана</a:t>
            </a:r>
          </a:p>
          <a:p>
            <a:r>
              <a:rPr lang="kk-KZ" dirty="0">
                <a:latin typeface="Times New Roman" pitchFamily="18" charset="0"/>
                <a:cs typeface="Times New Roman" pitchFamily="18" charset="0"/>
              </a:rPr>
              <a:t> мекеме  басшылығына қатынас хат жолданып, </a:t>
            </a:r>
          </a:p>
          <a:p>
            <a:r>
              <a:rPr lang="kk-KZ" dirty="0">
                <a:latin typeface="Times New Roman" pitchFamily="18" charset="0"/>
                <a:cs typeface="Times New Roman" pitchFamily="18" charset="0"/>
              </a:rPr>
              <a:t>маман келіп, оқушыларға түсіндірме </a:t>
            </a:r>
          </a:p>
          <a:p>
            <a:r>
              <a:rPr lang="kk-KZ" dirty="0">
                <a:latin typeface="Times New Roman" pitchFamily="18" charset="0"/>
                <a:cs typeface="Times New Roman" pitchFamily="18" charset="0"/>
              </a:rPr>
              <a:t>жұмыстары мен кеңестер беріп, бейнебаян </a:t>
            </a:r>
          </a:p>
          <a:p>
            <a:r>
              <a:rPr lang="kk-KZ" dirty="0">
                <a:latin typeface="Times New Roman" pitchFamily="18" charset="0"/>
                <a:cs typeface="Times New Roman" pitchFamily="18" charset="0"/>
              </a:rPr>
              <a:t>көрсетілді.</a:t>
            </a:r>
            <a:endParaRPr lang="ru-RU" dirty="0">
              <a:latin typeface="Times New Roman" pitchFamily="18" charset="0"/>
              <a:cs typeface="Times New Roman" pitchFamily="18" charset="0"/>
            </a:endParaRPr>
          </a:p>
        </p:txBody>
      </p:sp>
      <p:pic>
        <p:nvPicPr>
          <p:cNvPr id="9" name="Picture 2" descr="E:\Документы\СЛАЙДЫ БАСКАРМА\Инфографика\htmlconvd-uwezx6_html_3570a68a.png"/>
          <p:cNvPicPr>
            <a:picLocks noChangeAspect="1" noChangeArrowheads="1"/>
          </p:cNvPicPr>
          <p:nvPr/>
        </p:nvPicPr>
        <p:blipFill>
          <a:blip r:embed="rId3" cstate="print">
            <a:duotone>
              <a:schemeClr val="accent1">
                <a:shade val="45000"/>
                <a:satMod val="135000"/>
              </a:schemeClr>
              <a:prstClr val="white"/>
            </a:duotone>
          </a:blip>
          <a:srcRect l="-133" b="6800"/>
          <a:stretch>
            <a:fillRect/>
          </a:stretch>
        </p:blipFill>
        <p:spPr bwMode="auto">
          <a:xfrm>
            <a:off x="7740352" y="3837042"/>
            <a:ext cx="1403647" cy="1306458"/>
          </a:xfrm>
          <a:prstGeom prst="rect">
            <a:avLst/>
          </a:prstGeom>
          <a:noFill/>
        </p:spPr>
      </p:pic>
      <p:pic>
        <p:nvPicPr>
          <p:cNvPr id="8" name="Picture 2" descr="C:\Users\admin\Downloads\WhatsApp Image 2025-05-25 at 15.40.32.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3791" y="3590555"/>
            <a:ext cx="208823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dmin\Desktop\Керек кужаттар 2025 жайлы мектеп\Сала мамандарымен кездесу\Новая папка\Мамандармен кездесу, емхана облыстық салауатты денс сақтау орталығы (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2177" r="24448"/>
          <a:stretch/>
        </p:blipFill>
        <p:spPr bwMode="auto">
          <a:xfrm>
            <a:off x="251521" y="4001049"/>
            <a:ext cx="1440159" cy="957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734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535767"/>
          </a:xfrm>
          <a:prstGeom prst="rect">
            <a:avLst/>
          </a:prstGeom>
          <a:solidFill>
            <a:srgbClr val="0070C0"/>
          </a:solidFill>
          <a:ln/>
        </p:spPr>
        <p:style>
          <a:lnRef idx="0">
            <a:schemeClr val="accent1"/>
          </a:lnRef>
          <a:fillRef idx="3">
            <a:schemeClr val="accent1"/>
          </a:fillRef>
          <a:effectRef idx="3">
            <a:schemeClr val="accent1"/>
          </a:effectRef>
          <a:fontRef idx="minor">
            <a:schemeClr val="lt1"/>
          </a:fontRef>
        </p:style>
        <p:txBody>
          <a:bodyPr rtlCol="0" anchor="ctr"/>
          <a:lstStyle/>
          <a:p>
            <a:r>
              <a:rPr lang="kk-KZ" sz="2400" dirty="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
        <p:nvSpPr>
          <p:cNvPr id="6" name="Прямоугольник 5"/>
          <p:cNvSpPr/>
          <p:nvPr/>
        </p:nvSpPr>
        <p:spPr>
          <a:xfrm>
            <a:off x="323528" y="647577"/>
            <a:ext cx="8712968" cy="1754326"/>
          </a:xfrm>
          <a:prstGeom prst="rect">
            <a:avLst/>
          </a:prstGeom>
        </p:spPr>
        <p:txBody>
          <a:bodyPr wrap="square">
            <a:spAutoFit/>
          </a:bodyPr>
          <a:lstStyle/>
          <a:p>
            <a:r>
              <a:rPr lang="uk-UA" b="1" dirty="0" err="1">
                <a:latin typeface="Times New Roman" pitchFamily="18" charset="0"/>
                <a:cs typeface="Times New Roman" pitchFamily="18" charset="0"/>
              </a:rPr>
              <a:t>Кімге</a:t>
            </a:r>
            <a:r>
              <a:rPr lang="uk-UA" b="1" dirty="0">
                <a:latin typeface="Times New Roman" pitchFamily="18" charset="0"/>
                <a:cs typeface="Times New Roman" pitchFamily="18" charset="0"/>
              </a:rPr>
              <a:t>:</a:t>
            </a:r>
            <a:r>
              <a:rPr lang="uk-UA" dirty="0">
                <a:latin typeface="Times New Roman" pitchFamily="18" charset="0"/>
                <a:cs typeface="Times New Roman" pitchFamily="18" charset="0"/>
              </a:rPr>
              <a:t> 9, 10  </a:t>
            </a:r>
            <a:r>
              <a:rPr lang="uk-UA" dirty="0" err="1">
                <a:latin typeface="Times New Roman" pitchFamily="18" charset="0"/>
                <a:cs typeface="Times New Roman" pitchFamily="18" charset="0"/>
              </a:rPr>
              <a:t>сынып</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оқушылары</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 </a:t>
            </a:r>
            <a:r>
              <a:rPr lang="uk-UA" b="1" dirty="0" err="1">
                <a:latin typeface="Times New Roman" pitchFamily="18" charset="0"/>
                <a:cs typeface="Times New Roman" pitchFamily="18" charset="0"/>
              </a:rPr>
              <a:t>Тақырыбы</a:t>
            </a:r>
            <a:r>
              <a:rPr lang="uk-UA" b="1" dirty="0">
                <a:latin typeface="Times New Roman" pitchFamily="18" charset="0"/>
                <a:cs typeface="Times New Roman" pitchFamily="18" charset="0"/>
              </a:rPr>
              <a:t>: </a:t>
            </a:r>
            <a:r>
              <a:rPr lang="kk-KZ" dirty="0">
                <a:latin typeface="Times New Roman" pitchFamily="18" charset="0"/>
                <a:cs typeface="Times New Roman" pitchFamily="18" charset="0"/>
              </a:rPr>
              <a:t>  Буллинг дегеніміз не?  </a:t>
            </a:r>
            <a:endParaRPr lang="ru-RU" dirty="0">
              <a:latin typeface="Times New Roman" pitchFamily="18" charset="0"/>
              <a:cs typeface="Times New Roman" pitchFamily="18" charset="0"/>
            </a:endParaRPr>
          </a:p>
          <a:p>
            <a:r>
              <a:rPr lang="uk-UA" dirty="0" err="1">
                <a:latin typeface="Times New Roman" pitchFamily="18" charset="0"/>
                <a:cs typeface="Times New Roman" pitchFamily="18" charset="0"/>
              </a:rPr>
              <a:t> </a:t>
            </a:r>
            <a:r>
              <a:rPr lang="uk-UA" b="1" dirty="0" err="1">
                <a:latin typeface="Times New Roman" pitchFamily="18" charset="0"/>
                <a:cs typeface="Times New Roman" pitchFamily="18" charset="0"/>
              </a:rPr>
              <a:t>Мақсат</a:t>
            </a:r>
            <a:r>
              <a:rPr lang="uk-UA" b="1" dirty="0">
                <a:latin typeface="Times New Roman" pitchFamily="18" charset="0"/>
                <a:cs typeface="Times New Roman" pitchFamily="18" charset="0"/>
              </a:rPr>
              <a:t>ы:</a:t>
            </a:r>
            <a:r>
              <a:rPr lang="uk-UA" dirty="0">
                <a:latin typeface="Times New Roman" pitchFamily="18" charset="0"/>
                <a:cs typeface="Times New Roman" pitchFamily="18" charset="0"/>
              </a:rPr>
              <a:t>  Буллинг  әлеуметтік желі арқылы қорқыту, зорлық көрсету, психологиялық шабуыл жасау, түрлі суреттер сұрау, ақша талап ету жайлы мағлұматтар беру, оқушыларлың қарым-қатынасын білу, буллингтің алдын алу. </a:t>
            </a:r>
            <a:endParaRPr lang="ru-RU" dirty="0">
              <a:latin typeface="Times New Roman" pitchFamily="18" charset="0"/>
              <a:cs typeface="Times New Roman" pitchFamily="18" charset="0"/>
            </a:endParaRPr>
          </a:p>
          <a:p>
            <a:r>
              <a:rPr lang="uk-UA" dirty="0"/>
              <a:t> </a:t>
            </a:r>
            <a:endParaRPr lang="ru-RU" dirty="0">
              <a:effectLst/>
            </a:endParaRPr>
          </a:p>
        </p:txBody>
      </p:sp>
      <p:pic>
        <p:nvPicPr>
          <p:cNvPr id="1026" name="Picture 2" descr="C:\Users\admin\Downloads\20241205_110426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883507" y="2922307"/>
            <a:ext cx="2217745"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Керек кужаттар 2025 жайлы мектеп\Сала мамандарымен кездесу\10 а.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795364"/>
            <a:ext cx="2040166" cy="20540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Керек кужаттар 2025 жайлы мектеп\Сала мамандарымен кездесу\10 а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2713532"/>
            <a:ext cx="1720354" cy="22177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admin\Desktop\Керек кужаттар 2025 жайлы мектеп\Сала мамандарымен кездесу\10 а 78Буллин пси сағ.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97013" y="2713532"/>
            <a:ext cx="1963219" cy="221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898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Desktop\Керек кужаттар 2025 жайлы мектеп\Сала мамандарымен кездесу\Мен және менің қызықты сәттерім 8а.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995686"/>
            <a:ext cx="2062536" cy="14156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87269" y="231489"/>
            <a:ext cx="8424936" cy="1754326"/>
          </a:xfrm>
          <a:prstGeom prst="rect">
            <a:avLst/>
          </a:prstGeom>
        </p:spPr>
        <p:txBody>
          <a:bodyPr wrap="square">
            <a:spAutoFit/>
          </a:bodyPr>
          <a:lstStyle/>
          <a:p>
            <a:r>
              <a:rPr lang="kk-KZ" dirty="0">
                <a:latin typeface="Times New Roman" pitchFamily="18" charset="0"/>
                <a:cs typeface="Times New Roman" pitchFamily="18" charset="0"/>
              </a:rPr>
              <a:t>    Оқушылардың өмірдегі жағымды сәттерін еске алып, өз өмірлерін позитивті бағалауға үйрету. Оқушылардың өзара қарым-қатынасын жақсарту және өз-өздерін дұрыс бағалауға, өмірге деген оң көзқарасты қалыптастыруға көмек көрсету мақсатында "Менің өмірімдегі қызықты сәттер» тақырыбында 8, 10  сынып оқушыларына психологиялық сағат өткізілді. </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pic>
        <p:nvPicPr>
          <p:cNvPr id="9220" name="Picture 4" descr="C:\Users\admin\Desktop\Керек кужаттар 2025 жайлы мектеп\Сала мамандарымен кездесу\8 а психо сағ.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3528298"/>
            <a:ext cx="2016224" cy="14335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C:\Users\admin\Desktop\Керек кужаттар 2025 жайлы мектеп\Сала мамандарымен кездесу\d160c297-5da4-4255-90ae-45357fc2bfc3.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9737" y="3505361"/>
            <a:ext cx="1977829" cy="14833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C:\Users\admin\Desktop\Керек кужаттар 2025 жайлы мектеп\Сала мамандарымен кездесу\10 сын.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1985815"/>
            <a:ext cx="2359442" cy="146147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Users\admin\Desktop\Керек кужаттар 2025 жайлы мектеп\Сала мамандарымен кездесу\10 А57.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68843" y="2021820"/>
            <a:ext cx="2160239" cy="1389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20605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2323</TotalTime>
  <Words>2695</Words>
  <Application>Microsoft Office PowerPoint</Application>
  <PresentationFormat>Экран (16:9)</PresentationFormat>
  <Paragraphs>348</Paragraphs>
  <Slides>36</Slides>
  <Notes>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36</vt:i4>
      </vt:variant>
    </vt:vector>
  </HeadingPairs>
  <TitlesOfParts>
    <vt:vector size="40"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Тақырыбы: Саған хат келді!</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PC</dc:creator>
  <cp:lastModifiedBy>Администратор</cp:lastModifiedBy>
  <cp:revision>245</cp:revision>
  <dcterms:created xsi:type="dcterms:W3CDTF">2023-09-18T10:18:53Z</dcterms:created>
  <dcterms:modified xsi:type="dcterms:W3CDTF">2025-08-29T10:12:28Z</dcterms:modified>
</cp:coreProperties>
</file>